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67273" autoAdjust="0"/>
  </p:normalViewPr>
  <p:slideViewPr>
    <p:cSldViewPr snapToGrid="0" showGuides="1">
      <p:cViewPr varScale="1">
        <p:scale>
          <a:sx n="37" d="100"/>
          <a:sy n="37" d="100"/>
        </p:scale>
        <p:origin x="44" y="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927EED-166B-475E-AC37-F2C2C3117AB2}" type="datetimeFigureOut">
              <a:rPr lang="en-GB" smtClean="0"/>
              <a:t>17/08/2021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328750-62A3-4A68-929D-AA0282D0BE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6442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Flow chart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959AA0-7F9F-41BA-B9B4-31DB1A7C6E4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80179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Adolescent nutrition example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328750-62A3-4A68-929D-AA0282D0BE2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9895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B6D2AD-236B-4E98-81E9-CA22F5C590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65EAC3-06A7-48C3-894A-0F7536AE2C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6F64FF-1E99-4356-97F3-7B787FB88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475A8-235F-4BA6-ADDA-4639BE7E288B}" type="datetimeFigureOut">
              <a:rPr lang="en-GB" smtClean="0"/>
              <a:t>17/08/2021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0D0D99-E0E9-4E79-867A-A11F4ECAD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E9F279-2798-4211-B4DE-A7635CE25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B8709-3438-4E6F-88DC-BB7C27DF61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079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182A9-51B1-4C3E-BCD5-6ABF0EC559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72762C-862A-4B5C-A5FB-239379964F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74E01F-D575-4094-94D6-752C33FD8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475A8-235F-4BA6-ADDA-4639BE7E288B}" type="datetimeFigureOut">
              <a:rPr lang="en-GB" smtClean="0"/>
              <a:t>17/08/2021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CB9B7F-1246-4624-A23F-88B99D9B7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9FB524-B7CE-4E63-8170-1BB3ABA51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B8709-3438-4E6F-88DC-BB7C27DF61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2477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8E275D3-3876-4464-A693-BC45D30BBF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FCD711-4142-4022-9879-C4AB11E25B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2134E1-6825-4571-BDB6-C12137F0D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475A8-235F-4BA6-ADDA-4639BE7E288B}" type="datetimeFigureOut">
              <a:rPr lang="en-GB" smtClean="0"/>
              <a:t>17/08/2021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975986-2B83-4BA4-A9A3-ABD86B3C4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5622C9-0A62-4AA2-B11B-C086E4D35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B8709-3438-4E6F-88DC-BB7C27DF61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5633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C10ECD-53A3-487A-B8F7-083DF81D3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1528E5-EF0A-4BDD-B9D2-2FBBF6AA97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7499A4-64F3-41AC-B69B-42F180B99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475A8-235F-4BA6-ADDA-4639BE7E288B}" type="datetimeFigureOut">
              <a:rPr lang="en-GB" smtClean="0"/>
              <a:t>17/08/2021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2EA16C-8DD5-478F-BCD0-6E8C3471D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C4337E-3C80-44E8-9110-E8CF3DB24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B8709-3438-4E6F-88DC-BB7C27DF61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371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DAAA8-1492-40B3-879E-790F6D348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F6E1AE-2B8E-42BF-A359-D7FEFC5646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5ABA10-1245-483C-99E2-9F8951E18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475A8-235F-4BA6-ADDA-4639BE7E288B}" type="datetimeFigureOut">
              <a:rPr lang="en-GB" smtClean="0"/>
              <a:t>17/08/2021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CADAF3-DB84-4C7A-AA5C-092F6AE18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CA56C7-002B-4539-A2E5-BAC4658D7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B8709-3438-4E6F-88DC-BB7C27DF61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4947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B3D53-18AC-4080-B31F-CBF4212A9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303E5D-D80F-471A-8E18-E349268064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08E196-F6E0-4564-8F37-958AFA7BB9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741E4F-8DFA-4B2F-A8E4-DA1AD66B2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475A8-235F-4BA6-ADDA-4639BE7E288B}" type="datetimeFigureOut">
              <a:rPr lang="en-GB" smtClean="0"/>
              <a:t>17/08/2021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7274BC-8AB9-4AA4-80CE-7A89B6490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553A81-0513-4582-A61B-1844B6727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B8709-3438-4E6F-88DC-BB7C27DF61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1671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7A33C-A5C8-4A96-B9FC-1F0717EF9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0AF3C3-AD38-4B81-A6BD-E41818404C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DFECC5-4AB6-4C79-BECB-137ACF86FA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D50CC5-CD4A-4CB6-9A21-0BB31A8B78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1D70B31-B681-49CC-889C-6D4701FAF7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895EF0-4A90-4AC7-8A77-803BFCA44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475A8-235F-4BA6-ADDA-4639BE7E288B}" type="datetimeFigureOut">
              <a:rPr lang="en-GB" smtClean="0"/>
              <a:t>17/08/2021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DD025C8-F003-4AE9-A202-E3F716143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3795137-3AED-48BF-8F85-954AF4B26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B8709-3438-4E6F-88DC-BB7C27DF61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9571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1C9D6-43E8-4660-ABA5-DC67CA800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EC0F61-02EE-4810-B9F6-39A2F6079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475A8-235F-4BA6-ADDA-4639BE7E288B}" type="datetimeFigureOut">
              <a:rPr lang="en-GB" smtClean="0"/>
              <a:t>17/08/2021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370057-6E45-4D99-A9FE-F69CDFCC9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F8FA72-0AF7-4C71-81A3-BCFD5694F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B8709-3438-4E6F-88DC-BB7C27DF61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5401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9C97DCD-ED97-48D2-BF08-1FE87A18D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475A8-235F-4BA6-ADDA-4639BE7E288B}" type="datetimeFigureOut">
              <a:rPr lang="en-GB" smtClean="0"/>
              <a:t>17/08/2021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42621A-837D-402F-BC3F-B8BB41C46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553178-875C-472A-9223-076A01DE6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B8709-3438-4E6F-88DC-BB7C27DF61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6542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9EDE7-8621-4795-B88D-5110380543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B0ABC4-107F-48A2-94B0-7070F883A5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20741F-EEB1-4762-929B-0B563BFF84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5D970B-CF2C-4930-9A8E-3A658EBEC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475A8-235F-4BA6-ADDA-4639BE7E288B}" type="datetimeFigureOut">
              <a:rPr lang="en-GB" smtClean="0"/>
              <a:t>17/08/2021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24EF76-BABB-445E-9DF6-7B7EDB5C0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A95FFA-991E-4CBE-8B24-6E262D83C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B8709-3438-4E6F-88DC-BB7C27DF61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3601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67EBA-B7A5-48BC-81A3-3102104BE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4AB6DE-2818-4239-893D-8DEDAA8A87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BC0B8E-C44A-4EA2-8F12-1D805A5AF2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581C4B-C945-4CDD-9FF3-4693F7FFB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475A8-235F-4BA6-ADDA-4639BE7E288B}" type="datetimeFigureOut">
              <a:rPr lang="en-GB" smtClean="0"/>
              <a:t>17/08/2021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B2731F-A7C7-4774-9F72-5DC6E18A3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85ECB5-BD1F-4B31-9245-676356FDF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B8709-3438-4E6F-88DC-BB7C27DF61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9506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4C13FB-E045-48A2-B1AD-3678C55C2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64DF20-FD5A-44C7-9168-60E32241EE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936D68-5A48-4D5E-9FF5-27C0D29B42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9475A8-235F-4BA6-ADDA-4639BE7E288B}" type="datetimeFigureOut">
              <a:rPr lang="en-GB" smtClean="0"/>
              <a:t>17/08/2021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509E4F-3055-4178-A3A2-215EC0D1C7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6D302A-9ADE-4508-A810-1582CFBED1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B8709-3438-4E6F-88DC-BB7C27DF61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3184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estafrica.transformnutrition.org/wp-content/uploads/2020/08/EvidenceNote_AdoNut-F_w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Group 54">
            <a:extLst>
              <a:ext uri="{FF2B5EF4-FFF2-40B4-BE49-F238E27FC236}">
                <a16:creationId xmlns:a16="http://schemas.microsoft.com/office/drawing/2014/main" id="{98CA09AC-C675-43A4-86A4-AC6EE2D6932A}"/>
              </a:ext>
            </a:extLst>
          </p:cNvPr>
          <p:cNvGrpSpPr/>
          <p:nvPr/>
        </p:nvGrpSpPr>
        <p:grpSpPr>
          <a:xfrm>
            <a:off x="2809520" y="196239"/>
            <a:ext cx="7801109" cy="6295725"/>
            <a:chOff x="2809520" y="196239"/>
            <a:chExt cx="7801109" cy="6295725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138D3AF1-024C-48D3-922C-CE69980E6310}"/>
                </a:ext>
              </a:extLst>
            </p:cNvPr>
            <p:cNvSpPr txBox="1"/>
            <p:nvPr/>
          </p:nvSpPr>
          <p:spPr>
            <a:xfrm>
              <a:off x="3695929" y="268801"/>
              <a:ext cx="1962914" cy="60016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/>
                <a:t>Records identified through database searching</a:t>
              </a:r>
            </a:p>
            <a:p>
              <a:pPr algn="ctr"/>
              <a:r>
                <a:rPr lang="en-US" sz="1100" dirty="0"/>
                <a:t>(n =   )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0545D474-7B98-4905-9B4F-FE4D78CDE74F}"/>
                </a:ext>
              </a:extLst>
            </p:cNvPr>
            <p:cNvSpPr txBox="1"/>
            <p:nvPr/>
          </p:nvSpPr>
          <p:spPr>
            <a:xfrm>
              <a:off x="7715029" y="1262977"/>
              <a:ext cx="2895600" cy="2616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/>
                <a:t>Duplicates removed (n= ) 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C380AC92-2E6B-4181-A4A5-734E060FE1C6}"/>
                </a:ext>
              </a:extLst>
            </p:cNvPr>
            <p:cNvSpPr txBox="1"/>
            <p:nvPr/>
          </p:nvSpPr>
          <p:spPr>
            <a:xfrm>
              <a:off x="4362311" y="1262977"/>
              <a:ext cx="2490032" cy="2616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/>
                <a:t>Records after duplicates removed (n= )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D7DEFCB4-89EE-4DC9-9E14-3E2161842C42}"/>
                </a:ext>
              </a:extLst>
            </p:cNvPr>
            <p:cNvSpPr txBox="1"/>
            <p:nvPr/>
          </p:nvSpPr>
          <p:spPr>
            <a:xfrm>
              <a:off x="7715029" y="2499082"/>
              <a:ext cx="2895599" cy="2616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/>
                <a:t>Excluded (n= )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282947F6-781F-4E45-9E0F-097BCD913F12}"/>
                </a:ext>
              </a:extLst>
            </p:cNvPr>
            <p:cNvSpPr txBox="1"/>
            <p:nvPr/>
          </p:nvSpPr>
          <p:spPr>
            <a:xfrm>
              <a:off x="4380938" y="4067615"/>
              <a:ext cx="2490031" cy="2616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/>
                <a:t>Full text screening for eligibility (n=)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4B818D89-87AF-4E16-B096-5135CD418B3B}"/>
                </a:ext>
              </a:extLst>
            </p:cNvPr>
            <p:cNvSpPr txBox="1"/>
            <p:nvPr/>
          </p:nvSpPr>
          <p:spPr>
            <a:xfrm>
              <a:off x="4362312" y="5760467"/>
              <a:ext cx="2490031" cy="2616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/>
                <a:t>Records included in synthesis (n=)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93F78530-675E-4D42-B09B-C13EC0D41D6E}"/>
                </a:ext>
              </a:extLst>
            </p:cNvPr>
            <p:cNvSpPr txBox="1"/>
            <p:nvPr/>
          </p:nvSpPr>
          <p:spPr>
            <a:xfrm>
              <a:off x="7715029" y="4061848"/>
              <a:ext cx="2895599" cy="43088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/>
                <a:t>Full-text articles excluded, with reasons</a:t>
              </a:r>
            </a:p>
            <a:p>
              <a:pPr algn="ctr"/>
              <a:r>
                <a:rPr lang="en-US" sz="1100" dirty="0"/>
                <a:t>(n =   )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3DCDB45B-518E-4170-9F0C-4137A484A201}"/>
                </a:ext>
              </a:extLst>
            </p:cNvPr>
            <p:cNvSpPr txBox="1"/>
            <p:nvPr/>
          </p:nvSpPr>
          <p:spPr>
            <a:xfrm>
              <a:off x="4380938" y="2385037"/>
              <a:ext cx="2490031" cy="43088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/>
                <a:t>Records screened (title and abstract) (n= )</a:t>
              </a:r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37553154-EE93-43C1-AB6A-6C22D0830011}"/>
                </a:ext>
              </a:extLst>
            </p:cNvPr>
            <p:cNvSpPr txBox="1"/>
            <p:nvPr/>
          </p:nvSpPr>
          <p:spPr>
            <a:xfrm rot="16200000">
              <a:off x="2354595" y="669791"/>
              <a:ext cx="1254882" cy="307777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Identification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2DEB8F5B-94E4-4643-B1E9-D98CE0C4D6B1}"/>
                </a:ext>
              </a:extLst>
            </p:cNvPr>
            <p:cNvSpPr txBox="1"/>
            <p:nvPr/>
          </p:nvSpPr>
          <p:spPr>
            <a:xfrm rot="16200000">
              <a:off x="2335969" y="2356914"/>
              <a:ext cx="1254882" cy="307777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Screening 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0C9F45C7-DB07-4A0A-B157-567836514E70}"/>
                </a:ext>
              </a:extLst>
            </p:cNvPr>
            <p:cNvSpPr txBox="1"/>
            <p:nvPr/>
          </p:nvSpPr>
          <p:spPr>
            <a:xfrm rot="16200000">
              <a:off x="2354594" y="4037772"/>
              <a:ext cx="1254882" cy="307777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Eligibility 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7196D686-318D-4C23-A7C1-614AEF992B23}"/>
                </a:ext>
              </a:extLst>
            </p:cNvPr>
            <p:cNvSpPr txBox="1"/>
            <p:nvPr/>
          </p:nvSpPr>
          <p:spPr>
            <a:xfrm rot="16200000">
              <a:off x="2339966" y="5714632"/>
              <a:ext cx="1246886" cy="307777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Inclusion</a:t>
              </a:r>
            </a:p>
          </p:txBody>
        </p:sp>
        <p:cxnSp>
          <p:nvCxnSpPr>
            <p:cNvPr id="4" name="Straight Arrow Connector 3">
              <a:extLst>
                <a:ext uri="{FF2B5EF4-FFF2-40B4-BE49-F238E27FC236}">
                  <a16:creationId xmlns:a16="http://schemas.microsoft.com/office/drawing/2014/main" id="{7908B2CD-0E0A-43E2-8C96-BBD2003CEBD2}"/>
                </a:ext>
              </a:extLst>
            </p:cNvPr>
            <p:cNvCxnSpPr>
              <a:cxnSpLocks/>
              <a:stCxn id="5" idx="2"/>
            </p:cNvCxnSpPr>
            <p:nvPr/>
          </p:nvCxnSpPr>
          <p:spPr>
            <a:xfrm>
              <a:off x="4677386" y="868965"/>
              <a:ext cx="3796" cy="41392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983FCB43-C682-411D-8BD3-194873AB5AD9}"/>
                </a:ext>
              </a:extLst>
            </p:cNvPr>
            <p:cNvCxnSpPr>
              <a:cxnSpLocks/>
              <a:stCxn id="7" idx="2"/>
              <a:endCxn id="12" idx="0"/>
            </p:cNvCxnSpPr>
            <p:nvPr/>
          </p:nvCxnSpPr>
          <p:spPr>
            <a:xfrm>
              <a:off x="5607327" y="1524587"/>
              <a:ext cx="18627" cy="86045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2D1A874E-31DD-497F-B3DC-0ADD5372507F}"/>
                </a:ext>
              </a:extLst>
            </p:cNvPr>
            <p:cNvCxnSpPr>
              <a:cxnSpLocks/>
              <a:stCxn id="12" idx="2"/>
              <a:endCxn id="9" idx="0"/>
            </p:cNvCxnSpPr>
            <p:nvPr/>
          </p:nvCxnSpPr>
          <p:spPr>
            <a:xfrm>
              <a:off x="5625954" y="2815924"/>
              <a:ext cx="0" cy="125169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FE273933-912D-41C2-BC27-CD5910353E16}"/>
                </a:ext>
              </a:extLst>
            </p:cNvPr>
            <p:cNvCxnSpPr>
              <a:cxnSpLocks/>
              <a:stCxn id="9" idx="2"/>
              <a:endCxn id="10" idx="0"/>
            </p:cNvCxnSpPr>
            <p:nvPr/>
          </p:nvCxnSpPr>
          <p:spPr>
            <a:xfrm flipH="1">
              <a:off x="5607328" y="4329225"/>
              <a:ext cx="18626" cy="143124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29DD8B3F-73BF-4B00-8DFC-4EDADC5A3A43}"/>
                </a:ext>
              </a:extLst>
            </p:cNvPr>
            <p:cNvCxnSpPr>
              <a:cxnSpLocks/>
              <a:stCxn id="7" idx="3"/>
              <a:endCxn id="6" idx="1"/>
            </p:cNvCxnSpPr>
            <p:nvPr/>
          </p:nvCxnSpPr>
          <p:spPr>
            <a:xfrm>
              <a:off x="6852343" y="1393782"/>
              <a:ext cx="862686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>
              <a:extLst>
                <a:ext uri="{FF2B5EF4-FFF2-40B4-BE49-F238E27FC236}">
                  <a16:creationId xmlns:a16="http://schemas.microsoft.com/office/drawing/2014/main" id="{0CE61A80-355D-4E59-B785-55E19736934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870969" y="2629887"/>
              <a:ext cx="844060" cy="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id="{71506073-1858-46C5-ADD3-3CFDF08617F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870969" y="4292681"/>
              <a:ext cx="844060" cy="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2D58CD69-EA43-49A0-8B4E-3205D408F07A}"/>
                </a:ext>
              </a:extLst>
            </p:cNvPr>
            <p:cNvSpPr txBox="1"/>
            <p:nvPr/>
          </p:nvSpPr>
          <p:spPr>
            <a:xfrm>
              <a:off x="5758827" y="271486"/>
              <a:ext cx="1821617" cy="60016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/>
                <a:t>Additional records identified through other sources</a:t>
              </a:r>
            </a:p>
            <a:p>
              <a:pPr algn="ctr"/>
              <a:r>
                <a:rPr lang="en-US" sz="1100" dirty="0"/>
                <a:t>(n =   )</a:t>
              </a:r>
            </a:p>
          </p:txBody>
        </p: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B1548966-0C2F-44E8-9177-23BDBBC47AC3}"/>
                </a:ext>
              </a:extLst>
            </p:cNvPr>
            <p:cNvCxnSpPr>
              <a:cxnSpLocks/>
              <a:stCxn id="19" idx="2"/>
            </p:cNvCxnSpPr>
            <p:nvPr/>
          </p:nvCxnSpPr>
          <p:spPr>
            <a:xfrm>
              <a:off x="6669636" y="871650"/>
              <a:ext cx="0" cy="41124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8D4A6703-06A2-439F-96A0-1CBE31209809}"/>
              </a:ext>
            </a:extLst>
          </p:cNvPr>
          <p:cNvSpPr txBox="1"/>
          <p:nvPr/>
        </p:nvSpPr>
        <p:spPr>
          <a:xfrm>
            <a:off x="241540" y="483079"/>
            <a:ext cx="19242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200" b="1" dirty="0"/>
              <a:t>Flowchart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764675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>
            <a:extLst>
              <a:ext uri="{FF2B5EF4-FFF2-40B4-BE49-F238E27FC236}">
                <a16:creationId xmlns:a16="http://schemas.microsoft.com/office/drawing/2014/main" id="{52826346-0B11-4388-ACB0-9DCAB9EA4671}"/>
              </a:ext>
            </a:extLst>
          </p:cNvPr>
          <p:cNvGrpSpPr/>
          <p:nvPr/>
        </p:nvGrpSpPr>
        <p:grpSpPr>
          <a:xfrm>
            <a:off x="2712301" y="191451"/>
            <a:ext cx="6950288" cy="6394164"/>
            <a:chOff x="2712301" y="191451"/>
            <a:chExt cx="6950288" cy="6394164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1D1DD628-6460-4EB6-899F-006D1A0C1FDE}"/>
                </a:ext>
              </a:extLst>
            </p:cNvPr>
            <p:cNvSpPr txBox="1"/>
            <p:nvPr/>
          </p:nvSpPr>
          <p:spPr>
            <a:xfrm>
              <a:off x="3670528" y="191451"/>
              <a:ext cx="1962914" cy="60016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/>
                <a:t>Records identified through database searching</a:t>
              </a:r>
            </a:p>
            <a:p>
              <a:pPr algn="ctr"/>
              <a:r>
                <a:rPr lang="en-US" sz="1100" dirty="0"/>
                <a:t>(n=2728 )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53F30799-AF50-4DD3-AB74-F9CF51C4CD96}"/>
                </a:ext>
              </a:extLst>
            </p:cNvPr>
            <p:cNvSpPr txBox="1"/>
            <p:nvPr/>
          </p:nvSpPr>
          <p:spPr>
            <a:xfrm>
              <a:off x="6766989" y="1283161"/>
              <a:ext cx="2895600" cy="2616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/>
                <a:t>Duplicates removed (n=0) 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60807E7E-C307-4785-BE4F-B0E29C57B28F}"/>
                </a:ext>
              </a:extLst>
            </p:cNvPr>
            <p:cNvSpPr txBox="1"/>
            <p:nvPr/>
          </p:nvSpPr>
          <p:spPr>
            <a:xfrm>
              <a:off x="3406969" y="1194122"/>
              <a:ext cx="2490032" cy="43088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/>
                <a:t>Records after duplicates removed (n= 2728)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46293EA9-CB05-4FC6-9A2E-E613FB380ABB}"/>
                </a:ext>
              </a:extLst>
            </p:cNvPr>
            <p:cNvSpPr txBox="1"/>
            <p:nvPr/>
          </p:nvSpPr>
          <p:spPr>
            <a:xfrm>
              <a:off x="6759687" y="1771635"/>
              <a:ext cx="2895599" cy="245285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marL="64135">
                <a:lnSpc>
                  <a:spcPct val="150000"/>
                </a:lnSpc>
                <a:spcAft>
                  <a:spcPts val="800"/>
                </a:spcAft>
              </a:pPr>
              <a:r>
                <a:rPr lang="en-GB" sz="1100" b="1" kern="1200" dirty="0">
                  <a:solidFill>
                    <a:srgbClr val="000000"/>
                  </a:solidFill>
                  <a:effectLst/>
                  <a:latin typeface="Cambria" panose="02040503050406030204" pitchFamily="18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References excluded </a:t>
              </a:r>
              <a:r>
                <a:rPr lang="en-GB" sz="1100" kern="1200" dirty="0">
                  <a:solidFill>
                    <a:srgbClr val="000000"/>
                  </a:solidFill>
                  <a:effectLst/>
                  <a:latin typeface="Cambria" panose="02040503050406030204" pitchFamily="18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(</a:t>
              </a:r>
              <a:r>
                <a:rPr lang="en-GB" sz="1100" i="1" kern="1200" dirty="0">
                  <a:solidFill>
                    <a:srgbClr val="000000"/>
                  </a:solidFill>
                  <a:effectLst/>
                  <a:latin typeface="Cambria" panose="02040503050406030204" pitchFamily="18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n</a:t>
              </a:r>
              <a:r>
                <a:rPr lang="en-GB" sz="1100" kern="1200" dirty="0">
                  <a:solidFill>
                    <a:srgbClr val="000000"/>
                  </a:solidFill>
                  <a:effectLst/>
                  <a:latin typeface="Cambria" panose="02040503050406030204" pitchFamily="18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=2076)</a:t>
              </a:r>
              <a:endPara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342900" lvl="0" indent="-342900">
                <a:lnSpc>
                  <a:spcPct val="150000"/>
                </a:lnSpc>
                <a:buFont typeface="Times New Roman" panose="02020603050405020304" pitchFamily="18" charset="0"/>
                <a:buChar char="-"/>
                <a:tabLst>
                  <a:tab pos="457200" algn="l"/>
                </a:tabLst>
              </a:pPr>
              <a:r>
                <a:rPr lang="en-US" sz="1100" kern="1200" dirty="0">
                  <a:solidFill>
                    <a:srgbClr val="000000"/>
                  </a:solidFill>
                  <a:effectLst/>
                  <a:latin typeface="Cambria" panose="02040503050406030204" pitchFamily="18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Animal population  = 21</a:t>
              </a:r>
              <a:endPara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342900" lvl="0" indent="-342900">
                <a:lnSpc>
                  <a:spcPct val="150000"/>
                </a:lnSpc>
                <a:buFont typeface="Times New Roman" panose="02020603050405020304" pitchFamily="18" charset="0"/>
                <a:buChar char="-"/>
                <a:tabLst>
                  <a:tab pos="457200" algn="l"/>
                </a:tabLst>
              </a:pPr>
              <a:r>
                <a:rPr lang="en-US" sz="1100" kern="1200" dirty="0">
                  <a:solidFill>
                    <a:srgbClr val="000000"/>
                  </a:solidFill>
                  <a:effectLst/>
                  <a:latin typeface="Cambria" panose="02040503050406030204" pitchFamily="18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Disease specific = 386</a:t>
              </a:r>
              <a:endPara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342900" lvl="0" indent="-342900">
                <a:lnSpc>
                  <a:spcPct val="150000"/>
                </a:lnSpc>
                <a:buFont typeface="Times New Roman" panose="02020603050405020304" pitchFamily="18" charset="0"/>
                <a:buChar char="-"/>
                <a:tabLst>
                  <a:tab pos="457200" algn="l"/>
                </a:tabLst>
              </a:pPr>
              <a:r>
                <a:rPr lang="en-US" sz="1100" kern="1200" dirty="0">
                  <a:solidFill>
                    <a:srgbClr val="000000"/>
                  </a:solidFill>
                  <a:effectLst/>
                  <a:latin typeface="Cambria" panose="02040503050406030204" pitchFamily="18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Duplicate = 1</a:t>
              </a:r>
              <a:endPara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342900" lvl="0" indent="-342900">
                <a:lnSpc>
                  <a:spcPct val="150000"/>
                </a:lnSpc>
                <a:buFont typeface="Times New Roman" panose="02020603050405020304" pitchFamily="18" charset="0"/>
                <a:buChar char="-"/>
                <a:tabLst>
                  <a:tab pos="457200" algn="l"/>
                </a:tabLst>
              </a:pPr>
              <a:r>
                <a:rPr lang="en-US" sz="1100" kern="1200" dirty="0">
                  <a:solidFill>
                    <a:srgbClr val="000000"/>
                  </a:solidFill>
                  <a:effectLst/>
                  <a:latin typeface="Cambria" panose="02040503050406030204" pitchFamily="18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No adolescents = 413</a:t>
              </a:r>
              <a:endPara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342900" lvl="0" indent="-342900">
                <a:lnSpc>
                  <a:spcPct val="150000"/>
                </a:lnSpc>
                <a:buFont typeface="Times New Roman" panose="02020603050405020304" pitchFamily="18" charset="0"/>
                <a:buChar char="-"/>
                <a:tabLst>
                  <a:tab pos="457200" algn="l"/>
                </a:tabLst>
              </a:pPr>
              <a:r>
                <a:rPr lang="en-US" sz="1100" kern="1200" dirty="0">
                  <a:solidFill>
                    <a:srgbClr val="000000"/>
                  </a:solidFill>
                  <a:effectLst/>
                  <a:latin typeface="Cambria" panose="02040503050406030204" pitchFamily="18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No info = 35</a:t>
              </a:r>
              <a:endPara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342900" lvl="0" indent="-342900">
                <a:lnSpc>
                  <a:spcPct val="150000"/>
                </a:lnSpc>
                <a:buFont typeface="Times New Roman" panose="02020603050405020304" pitchFamily="18" charset="0"/>
                <a:buChar char="-"/>
                <a:tabLst>
                  <a:tab pos="457200" algn="l"/>
                </a:tabLst>
              </a:pPr>
              <a:r>
                <a:rPr lang="en-US" sz="1100" kern="1200" dirty="0">
                  <a:solidFill>
                    <a:srgbClr val="000000"/>
                  </a:solidFill>
                  <a:effectLst/>
                  <a:latin typeface="Cambria" panose="02040503050406030204" pitchFamily="18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No nutrition outcomes = 1052</a:t>
              </a:r>
              <a:endPara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342900" lvl="0" indent="-342900">
                <a:lnSpc>
                  <a:spcPct val="150000"/>
                </a:lnSpc>
                <a:buFont typeface="Times New Roman" panose="02020603050405020304" pitchFamily="18" charset="0"/>
                <a:buChar char="-"/>
                <a:tabLst>
                  <a:tab pos="457200" algn="l"/>
                </a:tabLst>
              </a:pPr>
              <a:r>
                <a:rPr lang="en-US" sz="1100" kern="1200" dirty="0">
                  <a:solidFill>
                    <a:srgbClr val="000000"/>
                  </a:solidFill>
                  <a:effectLst/>
                  <a:latin typeface="Cambria" panose="02040503050406030204" pitchFamily="18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Not WA = 167</a:t>
              </a:r>
              <a:endPara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342900" lvl="0" indent="-342900">
                <a:lnSpc>
                  <a:spcPct val="150000"/>
                </a:lnSpc>
                <a:spcAft>
                  <a:spcPts val="800"/>
                </a:spcAft>
                <a:buFont typeface="Times New Roman" panose="02020603050405020304" pitchFamily="18" charset="0"/>
                <a:buChar char="-"/>
                <a:tabLst>
                  <a:tab pos="457200" algn="l"/>
                </a:tabLst>
              </a:pPr>
              <a:r>
                <a:rPr lang="en-US" sz="1100" kern="1200" dirty="0">
                  <a:solidFill>
                    <a:srgbClr val="000000"/>
                  </a:solidFill>
                  <a:effectLst/>
                  <a:latin typeface="Cambria" panose="02040503050406030204" pitchFamily="18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Other = 1 (correction to paper) </a:t>
              </a:r>
              <a:endPara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5D4F2B0-B995-4C7E-9341-809F58255D41}"/>
                </a:ext>
              </a:extLst>
            </p:cNvPr>
            <p:cNvSpPr txBox="1"/>
            <p:nvPr/>
          </p:nvSpPr>
          <p:spPr>
            <a:xfrm>
              <a:off x="3406969" y="6097433"/>
              <a:ext cx="2490031" cy="2616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/>
                <a:t>Records included in mapping (n=154)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D30BBED5-5E7F-4488-8D80-838D0EAEDE6E}"/>
                </a:ext>
              </a:extLst>
            </p:cNvPr>
            <p:cNvSpPr txBox="1"/>
            <p:nvPr/>
          </p:nvSpPr>
          <p:spPr>
            <a:xfrm>
              <a:off x="6766989" y="4534803"/>
              <a:ext cx="2895599" cy="60016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/>
                <a:t>References excluded after text look up/ during abstract extraction  </a:t>
              </a:r>
            </a:p>
            <a:p>
              <a:pPr algn="ctr"/>
              <a:r>
                <a:rPr lang="en-US" sz="1100" dirty="0"/>
                <a:t>(n=498) 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F3CA11BD-3582-46D9-9902-4FC5B9D7C797}"/>
                </a:ext>
              </a:extLst>
            </p:cNvPr>
            <p:cNvSpPr txBox="1"/>
            <p:nvPr/>
          </p:nvSpPr>
          <p:spPr>
            <a:xfrm>
              <a:off x="3406968" y="3907361"/>
              <a:ext cx="2490031" cy="43088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/>
                <a:t>Records after screening (title and abstract) (n= 652)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9DD2F366-83D6-45F5-94E7-68BD7C854E67}"/>
                </a:ext>
              </a:extLst>
            </p:cNvPr>
            <p:cNvSpPr txBox="1"/>
            <p:nvPr/>
          </p:nvSpPr>
          <p:spPr>
            <a:xfrm rot="16200000">
              <a:off x="2257376" y="763442"/>
              <a:ext cx="1254882" cy="307777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Identification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25BB3321-1A34-48A2-93BE-AC50951335BF}"/>
                </a:ext>
              </a:extLst>
            </p:cNvPr>
            <p:cNvSpPr txBox="1"/>
            <p:nvPr/>
          </p:nvSpPr>
          <p:spPr>
            <a:xfrm rot="16200000">
              <a:off x="2238750" y="2450565"/>
              <a:ext cx="1254882" cy="307777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Screening 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BFB8BE6D-CBD1-4F16-9C6E-035A81B4C89A}"/>
                </a:ext>
              </a:extLst>
            </p:cNvPr>
            <p:cNvSpPr txBox="1"/>
            <p:nvPr/>
          </p:nvSpPr>
          <p:spPr>
            <a:xfrm rot="16200000">
              <a:off x="2257375" y="4131423"/>
              <a:ext cx="1254882" cy="307777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Eligibility 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FF412B12-71BB-4275-9205-C39A4E278FEA}"/>
                </a:ext>
              </a:extLst>
            </p:cNvPr>
            <p:cNvSpPr txBox="1"/>
            <p:nvPr/>
          </p:nvSpPr>
          <p:spPr>
            <a:xfrm rot="16200000">
              <a:off x="2242747" y="5808283"/>
              <a:ext cx="1246886" cy="307777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Inclusion</a:t>
              </a:r>
            </a:p>
          </p:txBody>
        </p: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FB52BEA8-D4E5-4FFE-9DFA-E68BCA94FCED}"/>
                </a:ext>
              </a:extLst>
            </p:cNvPr>
            <p:cNvCxnSpPr>
              <a:cxnSpLocks/>
              <a:stCxn id="5" idx="2"/>
            </p:cNvCxnSpPr>
            <p:nvPr/>
          </p:nvCxnSpPr>
          <p:spPr>
            <a:xfrm>
              <a:off x="4651985" y="791615"/>
              <a:ext cx="3796" cy="41392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F8BDCDEC-08DF-411B-9133-FACB07FAD066}"/>
                </a:ext>
              </a:extLst>
            </p:cNvPr>
            <p:cNvCxnSpPr>
              <a:cxnSpLocks/>
              <a:stCxn id="7" idx="2"/>
              <a:endCxn id="12" idx="0"/>
            </p:cNvCxnSpPr>
            <p:nvPr/>
          </p:nvCxnSpPr>
          <p:spPr>
            <a:xfrm flipH="1">
              <a:off x="4651984" y="1625009"/>
              <a:ext cx="1" cy="228235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8B73B6A0-A1F5-4CBD-92C0-F64D2C3CE45D}"/>
                </a:ext>
              </a:extLst>
            </p:cNvPr>
            <p:cNvCxnSpPr>
              <a:cxnSpLocks/>
              <a:stCxn id="12" idx="2"/>
              <a:endCxn id="10" idx="0"/>
            </p:cNvCxnSpPr>
            <p:nvPr/>
          </p:nvCxnSpPr>
          <p:spPr>
            <a:xfrm>
              <a:off x="4651984" y="4338248"/>
              <a:ext cx="1" cy="175918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07469D4D-449E-4CF0-96F7-B780E3A7874E}"/>
                </a:ext>
              </a:extLst>
            </p:cNvPr>
            <p:cNvCxnSpPr>
              <a:cxnSpLocks/>
              <a:stCxn id="7" idx="3"/>
              <a:endCxn id="6" idx="1"/>
            </p:cNvCxnSpPr>
            <p:nvPr/>
          </p:nvCxnSpPr>
          <p:spPr>
            <a:xfrm>
              <a:off x="5897001" y="1409566"/>
              <a:ext cx="869988" cy="44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744A2611-52E2-4091-B761-6B330D7F7C7B}"/>
                </a:ext>
              </a:extLst>
            </p:cNvPr>
            <p:cNvCxnSpPr>
              <a:cxnSpLocks/>
            </p:cNvCxnSpPr>
            <p:nvPr/>
          </p:nvCxnSpPr>
          <p:spPr>
            <a:xfrm>
              <a:off x="4670610" y="2998060"/>
              <a:ext cx="2070449" cy="129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5052962C-30BC-4064-84E2-4BB6D718A83D}"/>
                </a:ext>
              </a:extLst>
            </p:cNvPr>
            <p:cNvCxnSpPr>
              <a:cxnSpLocks/>
              <a:endCxn id="11" idx="1"/>
            </p:cNvCxnSpPr>
            <p:nvPr/>
          </p:nvCxnSpPr>
          <p:spPr>
            <a:xfrm>
              <a:off x="4670610" y="4834885"/>
              <a:ext cx="2096379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82F6033C-8BEE-4CB3-96F1-5B6D01F816AD}"/>
              </a:ext>
            </a:extLst>
          </p:cNvPr>
          <p:cNvSpPr txBox="1"/>
          <p:nvPr/>
        </p:nvSpPr>
        <p:spPr>
          <a:xfrm>
            <a:off x="241540" y="483079"/>
            <a:ext cx="192420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b="1" dirty="0"/>
              <a:t>TNWA’s example for the rapid review on </a:t>
            </a:r>
            <a:r>
              <a:rPr lang="nl-BE" sz="2800" b="1" dirty="0">
                <a:hlinkClick r:id="rId3"/>
              </a:rPr>
              <a:t>adolescent nutrition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057360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205</Words>
  <Application>Microsoft Office PowerPoint</Application>
  <PresentationFormat>Widescreen</PresentationFormat>
  <Paragraphs>43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Cambria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Leah Salm</dc:creator>
  <cp:lastModifiedBy>Roosmarijn Verstraeten</cp:lastModifiedBy>
  <cp:revision>6</cp:revision>
  <dcterms:created xsi:type="dcterms:W3CDTF">2020-11-04T14:21:05Z</dcterms:created>
  <dcterms:modified xsi:type="dcterms:W3CDTF">2021-08-17T11:45:40Z</dcterms:modified>
</cp:coreProperties>
</file>