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35" r:id="rId2"/>
    <p:sldMasterId id="2147483747" r:id="rId3"/>
  </p:sldMasterIdLst>
  <p:notesMasterIdLst>
    <p:notesMasterId r:id="rId18"/>
  </p:notesMasterIdLst>
  <p:handoutMasterIdLst>
    <p:handoutMasterId r:id="rId19"/>
  </p:handoutMasterIdLst>
  <p:sldIdLst>
    <p:sldId id="475" r:id="rId4"/>
    <p:sldId id="595" r:id="rId5"/>
    <p:sldId id="607" r:id="rId6"/>
    <p:sldId id="606" r:id="rId7"/>
    <p:sldId id="614" r:id="rId8"/>
    <p:sldId id="603" r:id="rId9"/>
    <p:sldId id="613" r:id="rId10"/>
    <p:sldId id="616" r:id="rId11"/>
    <p:sldId id="528" r:id="rId12"/>
    <p:sldId id="576" r:id="rId13"/>
    <p:sldId id="482" r:id="rId14"/>
    <p:sldId id="593" r:id="rId15"/>
    <p:sldId id="510" r:id="rId16"/>
    <p:sldId id="586" r:id="rId1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4E2"/>
    <a:srgbClr val="FB9705"/>
    <a:srgbClr val="96ADEE"/>
    <a:srgbClr val="8FA2F5"/>
    <a:srgbClr val="9BA8E9"/>
    <a:srgbClr val="9FB5E5"/>
    <a:srgbClr val="6CC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7598" autoAdjust="0"/>
  </p:normalViewPr>
  <p:slideViewPr>
    <p:cSldViewPr snapToGrid="0">
      <p:cViewPr varScale="1">
        <p:scale>
          <a:sx n="127" d="100"/>
          <a:sy n="127" d="100"/>
        </p:scale>
        <p:origin x="208" y="856"/>
      </p:cViewPr>
      <p:guideLst/>
    </p:cSldViewPr>
  </p:slideViewPr>
  <p:notesTextViewPr>
    <p:cViewPr>
      <p:scale>
        <a:sx n="1" d="1"/>
        <a:sy n="1" d="1"/>
      </p:scale>
      <p:origin x="0" y="0"/>
    </p:cViewPr>
  </p:notesTextViewPr>
  <p:sorterViewPr>
    <p:cViewPr varScale="1">
      <p:scale>
        <a:sx n="1" d="1"/>
        <a:sy n="1" d="1"/>
      </p:scale>
      <p:origin x="0" y="-614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4997400687233"/>
          <c:y val="0.116458661680614"/>
          <c:w val="0.86796556227573"/>
          <c:h val="0.748992838524611"/>
        </c:manualLayout>
      </c:layout>
      <c:barChart>
        <c:barDir val="col"/>
        <c:grouping val="stacked"/>
        <c:varyColors val="0"/>
        <c:ser>
          <c:idx val="0"/>
          <c:order val="0"/>
          <c:tx>
            <c:strRef>
              <c:f>Sheet1!$B$1</c:f>
              <c:strCache>
                <c:ptCount val="1"/>
                <c:pt idx="0">
                  <c:v>SSP1-RCP4.5</c:v>
                </c:pt>
              </c:strCache>
            </c:strRef>
          </c:tx>
          <c:spPr>
            <a:solidFill>
              <a:schemeClr val="accent2"/>
            </a:solidFill>
            <a:ln>
              <a:noFill/>
            </a:ln>
            <a:effectLst/>
          </c:spPr>
          <c:invertIfNegative val="0"/>
          <c:cat>
            <c:strRef>
              <c:f>Sheet1!$A$2:$A$6</c:f>
              <c:strCache>
                <c:ptCount val="5"/>
                <c:pt idx="0">
                  <c:v>Yields</c:v>
                </c:pt>
                <c:pt idx="1">
                  <c:v>Area</c:v>
                </c:pt>
                <c:pt idx="2">
                  <c:v>Production</c:v>
                </c:pt>
                <c:pt idx="3">
                  <c:v>Prices</c:v>
                </c:pt>
                <c:pt idx="4">
                  <c:v>Trade</c:v>
                </c:pt>
              </c:strCache>
            </c:strRef>
          </c:cat>
          <c:val>
            <c:numRef>
              <c:f>Sheet1!$B$2:$B$6</c:f>
              <c:numCache>
                <c:formatCode>General</c:formatCode>
                <c:ptCount val="5"/>
                <c:pt idx="0">
                  <c:v>-4.9724522</c:v>
                </c:pt>
                <c:pt idx="1">
                  <c:v>3.2847695</c:v>
                </c:pt>
                <c:pt idx="2">
                  <c:v>-0.5637154</c:v>
                </c:pt>
                <c:pt idx="3">
                  <c:v>7.9700365</c:v>
                </c:pt>
                <c:pt idx="4">
                  <c:v>0.5810367</c:v>
                </c:pt>
              </c:numCache>
            </c:numRef>
          </c:val>
          <c:extLst xmlns:c16r2="http://schemas.microsoft.com/office/drawing/2015/06/chart">
            <c:ext xmlns:c16="http://schemas.microsoft.com/office/drawing/2014/chart" uri="{C3380CC4-5D6E-409C-BE32-E72D297353CC}">
              <c16:uniqueId val="{00000000-A31E-4E54-B1C9-E0E84B581700}"/>
            </c:ext>
          </c:extLst>
        </c:ser>
        <c:ser>
          <c:idx val="1"/>
          <c:order val="1"/>
          <c:tx>
            <c:strRef>
              <c:f>Sheet1!$C$1</c:f>
              <c:strCache>
                <c:ptCount val="1"/>
                <c:pt idx="0">
                  <c:v>SSP2-RCP6.0</c:v>
                </c:pt>
              </c:strCache>
            </c:strRef>
          </c:tx>
          <c:spPr>
            <a:solidFill>
              <a:schemeClr val="accent2">
                <a:lumMod val="75000"/>
              </a:schemeClr>
            </a:solidFill>
            <a:ln>
              <a:noFill/>
            </a:ln>
            <a:effectLst/>
          </c:spPr>
          <c:invertIfNegative val="0"/>
          <c:cat>
            <c:strRef>
              <c:f>Sheet1!$A$2:$A$6</c:f>
              <c:strCache>
                <c:ptCount val="5"/>
                <c:pt idx="0">
                  <c:v>Yields</c:v>
                </c:pt>
                <c:pt idx="1">
                  <c:v>Area</c:v>
                </c:pt>
                <c:pt idx="2">
                  <c:v>Production</c:v>
                </c:pt>
                <c:pt idx="3">
                  <c:v>Prices</c:v>
                </c:pt>
                <c:pt idx="4">
                  <c:v>Trade</c:v>
                </c:pt>
              </c:strCache>
            </c:strRef>
          </c:cat>
          <c:val>
            <c:numRef>
              <c:f>Sheet1!$C$2:$C$6</c:f>
              <c:numCache>
                <c:formatCode>General</c:formatCode>
                <c:ptCount val="5"/>
                <c:pt idx="0">
                  <c:v>0.0</c:v>
                </c:pt>
                <c:pt idx="1">
                  <c:v>0.0</c:v>
                </c:pt>
                <c:pt idx="2">
                  <c:v>0.0</c:v>
                </c:pt>
                <c:pt idx="3">
                  <c:v>0.7916515</c:v>
                </c:pt>
                <c:pt idx="4">
                  <c:v>0.5136992</c:v>
                </c:pt>
              </c:numCache>
            </c:numRef>
          </c:val>
          <c:extLst xmlns:c16r2="http://schemas.microsoft.com/office/drawing/2015/06/chart">
            <c:ext xmlns:c16="http://schemas.microsoft.com/office/drawing/2014/chart" uri="{C3380CC4-5D6E-409C-BE32-E72D297353CC}">
              <c16:uniqueId val="{00000001-A31E-4E54-B1C9-E0E84B581700}"/>
            </c:ext>
          </c:extLst>
        </c:ser>
        <c:ser>
          <c:idx val="2"/>
          <c:order val="2"/>
          <c:tx>
            <c:strRef>
              <c:f>Sheet1!$D$1</c:f>
              <c:strCache>
                <c:ptCount val="1"/>
                <c:pt idx="0">
                  <c:v>SSP3-RCP8.5</c:v>
                </c:pt>
              </c:strCache>
            </c:strRef>
          </c:tx>
          <c:spPr>
            <a:solidFill>
              <a:schemeClr val="accent2">
                <a:lumMod val="50000"/>
              </a:schemeClr>
            </a:solidFill>
            <a:ln>
              <a:noFill/>
            </a:ln>
            <a:effectLst/>
          </c:spPr>
          <c:invertIfNegative val="0"/>
          <c:cat>
            <c:strRef>
              <c:f>Sheet1!$A$2:$A$6</c:f>
              <c:strCache>
                <c:ptCount val="5"/>
                <c:pt idx="0">
                  <c:v>Yields</c:v>
                </c:pt>
                <c:pt idx="1">
                  <c:v>Area</c:v>
                </c:pt>
                <c:pt idx="2">
                  <c:v>Production</c:v>
                </c:pt>
                <c:pt idx="3">
                  <c:v>Prices</c:v>
                </c:pt>
                <c:pt idx="4">
                  <c:v>Trade</c:v>
                </c:pt>
              </c:strCache>
            </c:strRef>
          </c:cat>
          <c:val>
            <c:numRef>
              <c:f>Sheet1!$D$2:$D$6</c:f>
              <c:numCache>
                <c:formatCode>General</c:formatCode>
                <c:ptCount val="5"/>
                <c:pt idx="0">
                  <c:v>-2.2715168</c:v>
                </c:pt>
                <c:pt idx="1">
                  <c:v>0.5494391</c:v>
                </c:pt>
                <c:pt idx="2">
                  <c:v>-0.339431</c:v>
                </c:pt>
                <c:pt idx="3">
                  <c:v>6.767026100000001</c:v>
                </c:pt>
                <c:pt idx="4">
                  <c:v>2.516462999999998</c:v>
                </c:pt>
              </c:numCache>
            </c:numRef>
          </c:val>
          <c:extLst xmlns:c16r2="http://schemas.microsoft.com/office/drawing/2015/06/chart">
            <c:ext xmlns:c16="http://schemas.microsoft.com/office/drawing/2014/chart" uri="{C3380CC4-5D6E-409C-BE32-E72D297353CC}">
              <c16:uniqueId val="{00000002-A31E-4E54-B1C9-E0E84B581700}"/>
            </c:ext>
          </c:extLst>
        </c:ser>
        <c:dLbls>
          <c:showLegendKey val="0"/>
          <c:showVal val="0"/>
          <c:showCatName val="0"/>
          <c:showSerName val="0"/>
          <c:showPercent val="0"/>
          <c:showBubbleSize val="0"/>
        </c:dLbls>
        <c:gapWidth val="150"/>
        <c:overlap val="100"/>
        <c:axId val="-736448944"/>
        <c:axId val="-816135392"/>
      </c:barChart>
      <c:catAx>
        <c:axId val="-736448944"/>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6135392"/>
        <c:crosses val="autoZero"/>
        <c:auto val="1"/>
        <c:lblAlgn val="ctr"/>
        <c:lblOffset val="100"/>
        <c:noMultiLvlLbl val="0"/>
      </c:catAx>
      <c:valAx>
        <c:axId val="-81613539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Percent change in 2050</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644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35" tIns="45717" rIns="91435" bIns="45717" rtlCol="0"/>
          <a:lstStyle>
            <a:lvl1pPr algn="r">
              <a:defRPr sz="1200"/>
            </a:lvl1pPr>
          </a:lstStyle>
          <a:p>
            <a:fld id="{E243C376-CE55-464A-8B2F-F2C522A3F5AF}" type="datetimeFigureOut">
              <a:rPr lang="en-US" smtClean="0"/>
              <a:t>10/16/17</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35" tIns="45717" rIns="91435" bIns="45717" rtlCol="0" anchor="b"/>
          <a:lstStyle>
            <a:lvl1pPr algn="r">
              <a:defRPr sz="1200"/>
            </a:lvl1pPr>
          </a:lstStyle>
          <a:p>
            <a:fld id="{E8FE5FD3-4CFE-4D8F-A75E-082C94D60C78}" type="slidenum">
              <a:rPr lang="en-US" smtClean="0"/>
              <a:t>‹#›</a:t>
            </a:fld>
            <a:endParaRPr lang="en-US"/>
          </a:p>
        </p:txBody>
      </p:sp>
    </p:spTree>
    <p:extLst>
      <p:ext uri="{BB962C8B-B14F-4D97-AF65-F5344CB8AC3E}">
        <p14:creationId xmlns:p14="http://schemas.microsoft.com/office/powerpoint/2010/main" val="77648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vl1pPr>
          </a:lstStyle>
          <a:p>
            <a:fld id="{1D3CE2F6-6D53-497B-A8BD-DDB6B2F7F790}" type="datetimeFigureOut">
              <a:rPr lang="en-US" smtClean="0"/>
              <a:t>10/16/17</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vl1pPr>
          </a:lstStyle>
          <a:p>
            <a:fld id="{BAACDF0A-EDB7-4100-AB20-43CD69CCBCC6}" type="slidenum">
              <a:rPr lang="en-US" smtClean="0"/>
              <a:t>‹#›</a:t>
            </a:fld>
            <a:endParaRPr lang="en-US"/>
          </a:p>
        </p:txBody>
      </p:sp>
    </p:spTree>
    <p:extLst>
      <p:ext uri="{BB962C8B-B14F-4D97-AF65-F5344CB8AC3E}">
        <p14:creationId xmlns:p14="http://schemas.microsoft.com/office/powerpoint/2010/main" val="33698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7988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The</a:t>
            </a:r>
            <a:r>
              <a:rPr lang="en-US" baseline="0" dirty="0"/>
              <a:t> population at risk of hunger (left axis) is projected to decline globally to around 500 million by 2030 in the absence of climate change, but climate change will slow progress. Increased investment will offset the impact of climate change and reduce the global number to around 400 million. The share of population at risk of hunger (right axis) is projected to decline to 5% or less globally and in all regions except for Africa South of the Sahara.</a:t>
            </a:r>
            <a:endParaRPr lang="en-US" dirty="0"/>
          </a:p>
        </p:txBody>
      </p:sp>
    </p:spTree>
    <p:extLst>
      <p:ext uri="{BB962C8B-B14F-4D97-AF65-F5344CB8AC3E}">
        <p14:creationId xmlns:p14="http://schemas.microsoft.com/office/powerpoint/2010/main" val="16534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 </a:t>
            </a: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WHO recommends a healthy diet should have at least 500 g/person/day of fruits and vegetables	</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WHO recommends a healthy diet should have less than 30% of energy coming from fat	</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WHO recommends a healthy diet should have less than 10% of energy coming from sugar, with less than 5% being ideal	</a:t>
            </a:r>
          </a:p>
          <a:p>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WHO recommends energy intake should correspond with activity levels, where 3,000 kcal/person/day and 2,400 kcal/person/day is the recommended for an active male and female respectively (20-35 years old)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these four targets we can see significant gains being achieved in increasing consumption of micronutrient rich fruits and vegetables, with all regions except for Africa South of the Sahara meeting the 500 g/person/day target by 2050. Calorie consumption also increases across all regions. However, this broad increase in food supply also comes with some negative consequences, with all regions consuming 10 percent or more of calories from sugar, with East Asia and Latin America nearing 30 percent of calories from fat.</a:t>
            </a:r>
          </a:p>
          <a:p>
            <a:endParaRPr lang="en-US" dirty="0"/>
          </a:p>
        </p:txBody>
      </p:sp>
      <p:sp>
        <p:nvSpPr>
          <p:cNvPr id="4" name="Slide Number Placeholder 3"/>
          <p:cNvSpPr>
            <a:spLocks noGrp="1"/>
          </p:cNvSpPr>
          <p:nvPr>
            <p:ph type="sldNum" sz="quarter" idx="10"/>
          </p:nvPr>
        </p:nvSpPr>
        <p:spPr/>
        <p:txBody>
          <a:bodyPr/>
          <a:lstStyle/>
          <a:p>
            <a:fld id="{7A5EE2CF-EF1E-4799-A396-D639911F7807}" type="slidenum">
              <a:rPr lang="en-US" smtClean="0"/>
              <a:t>12</a:t>
            </a:fld>
            <a:endParaRPr lang="en-US"/>
          </a:p>
        </p:txBody>
      </p:sp>
    </p:spTree>
    <p:extLst>
      <p:ext uri="{BB962C8B-B14F-4D97-AF65-F5344CB8AC3E}">
        <p14:creationId xmlns:p14="http://schemas.microsoft.com/office/powerpoint/2010/main" val="78689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modeling framework uses results from</a:t>
            </a:r>
            <a:r>
              <a:rPr lang="en-US" baseline="0" dirty="0"/>
              <a:t> general circulation (climate) models as inputs to crop models and then economic models, under a range of climate and socioeconomic assumptions.</a:t>
            </a:r>
            <a:endParaRPr lang="en-US" dirty="0"/>
          </a:p>
        </p:txBody>
      </p:sp>
      <p:sp>
        <p:nvSpPr>
          <p:cNvPr id="4" name="Slide Number Placeholder 3"/>
          <p:cNvSpPr>
            <a:spLocks noGrp="1"/>
          </p:cNvSpPr>
          <p:nvPr>
            <p:ph type="sldNum" sz="quarter" idx="10"/>
          </p:nvPr>
        </p:nvSpPr>
        <p:spPr/>
        <p:txBody>
          <a:bodyPr/>
          <a:lstStyle/>
          <a:p>
            <a:fld id="{BAACDF0A-EDB7-4100-AB20-43CD69CCBCC6}" type="slidenum">
              <a:rPr lang="en-US" smtClean="0"/>
              <a:t>2</a:t>
            </a:fld>
            <a:endParaRPr lang="en-US"/>
          </a:p>
        </p:txBody>
      </p:sp>
    </p:spTree>
    <p:extLst>
      <p:ext uri="{BB962C8B-B14F-4D97-AF65-F5344CB8AC3E}">
        <p14:creationId xmlns:p14="http://schemas.microsoft.com/office/powerpoint/2010/main" val="54854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IFPRI’s IMPACT model is continuously updated and improved</a:t>
            </a:r>
            <a:r>
              <a:rPr lang="en-US" baseline="0" dirty="0"/>
              <a:t> in collaboration with partners in all 15 CGIAR centers as well as other global modeling groups through AgMIP.</a:t>
            </a:r>
            <a:endParaRPr lang="en-US" dirty="0"/>
          </a:p>
        </p:txBody>
      </p:sp>
      <p:sp>
        <p:nvSpPr>
          <p:cNvPr id="4" name="Slide Number Placeholder 3"/>
          <p:cNvSpPr>
            <a:spLocks noGrp="1"/>
          </p:cNvSpPr>
          <p:nvPr>
            <p:ph type="sldNum" sz="quarter" idx="10"/>
          </p:nvPr>
        </p:nvSpPr>
        <p:spPr/>
        <p:txBody>
          <a:bodyPr/>
          <a:lstStyle/>
          <a:p>
            <a:fld id="{BAACDF0A-EDB7-4100-AB20-43CD69CCBCC6}" type="slidenum">
              <a:rPr lang="en-US" smtClean="0"/>
              <a:t>3</a:t>
            </a:fld>
            <a:endParaRPr lang="en-US"/>
          </a:p>
        </p:txBody>
      </p:sp>
    </p:spTree>
    <p:extLst>
      <p:ext uri="{BB962C8B-B14F-4D97-AF65-F5344CB8AC3E}">
        <p14:creationId xmlns:p14="http://schemas.microsoft.com/office/powerpoint/2010/main" val="54489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In particular we use IFPRI’s IMPACT system of economic and water models, in conjunction with climate and crop models.</a:t>
            </a:r>
          </a:p>
        </p:txBody>
      </p:sp>
    </p:spTree>
    <p:extLst>
      <p:ext uri="{BB962C8B-B14F-4D97-AF65-F5344CB8AC3E}">
        <p14:creationId xmlns:p14="http://schemas.microsoft.com/office/powerpoint/2010/main" val="124211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DF0A-EDB7-4100-AB20-43CD69CCBCC6}" type="slidenum">
              <a:rPr lang="en-US" smtClean="0"/>
              <a:t>5</a:t>
            </a:fld>
            <a:endParaRPr lang="en-US"/>
          </a:p>
        </p:txBody>
      </p:sp>
    </p:spTree>
    <p:extLst>
      <p:ext uri="{BB962C8B-B14F-4D97-AF65-F5344CB8AC3E}">
        <p14:creationId xmlns:p14="http://schemas.microsoft.com/office/powerpoint/2010/main" val="199320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634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rainfed</a:t>
            </a:r>
            <a:r>
              <a:rPr lang="en-US" dirty="0"/>
              <a:t> maize</a:t>
            </a:r>
            <a:r>
              <a:rPr lang="en-US" baseline="0" dirty="0"/>
              <a:t> as an example, we explore how changes in temperature and precipitation from the </a:t>
            </a:r>
            <a:r>
              <a:rPr lang="en-US" baseline="0" dirty="0" err="1"/>
              <a:t>HadGEM</a:t>
            </a:r>
            <a:r>
              <a:rPr lang="en-US" baseline="0" dirty="0"/>
              <a:t> GCM under RCP 8.5 affect yields, first holding other factors constant (using a DSSAT crop model), and then allowing prices and other economic factors to change (using the IMPACT model).</a:t>
            </a:r>
            <a:endParaRPr lang="en-US" dirty="0"/>
          </a:p>
        </p:txBody>
      </p:sp>
      <p:sp>
        <p:nvSpPr>
          <p:cNvPr id="4" name="Slide Number Placeholder 3"/>
          <p:cNvSpPr>
            <a:spLocks noGrp="1"/>
          </p:cNvSpPr>
          <p:nvPr>
            <p:ph type="sldNum" sz="quarter" idx="10"/>
          </p:nvPr>
        </p:nvSpPr>
        <p:spPr/>
        <p:txBody>
          <a:bodyPr/>
          <a:lstStyle/>
          <a:p>
            <a:fld id="{BAACDF0A-EDB7-4100-AB20-43CD69CCBCC6}" type="slidenum">
              <a:rPr lang="en-US" smtClean="0"/>
              <a:t>7</a:t>
            </a:fld>
            <a:endParaRPr lang="en-US"/>
          </a:p>
        </p:txBody>
      </p:sp>
    </p:spTree>
    <p:extLst>
      <p:ext uri="{BB962C8B-B14F-4D97-AF65-F5344CB8AC3E}">
        <p14:creationId xmlns:p14="http://schemas.microsoft.com/office/powerpoint/2010/main" val="218753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DF0A-EDB7-4100-AB20-43CD69CCBCC6}" type="slidenum">
              <a:rPr lang="en-US" smtClean="0"/>
              <a:t>9</a:t>
            </a:fld>
            <a:endParaRPr lang="en-US"/>
          </a:p>
        </p:txBody>
      </p:sp>
    </p:spTree>
    <p:extLst>
      <p:ext uri="{BB962C8B-B14F-4D97-AF65-F5344CB8AC3E}">
        <p14:creationId xmlns:p14="http://schemas.microsoft.com/office/powerpoint/2010/main" val="381269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were explored across the scenarios</a:t>
            </a:r>
            <a:r>
              <a:rPr lang="en-US" baseline="0" dirty="0"/>
              <a:t> (left-hand column) by different categories of indicators (SLO1 relating to poverty, SLO2 relating to food security and nutrition, and SLO3 relating to environmental sustainability), and over time (2030 and 2050).</a:t>
            </a:r>
          </a:p>
        </p:txBody>
      </p:sp>
      <p:sp>
        <p:nvSpPr>
          <p:cNvPr id="4" name="Slide Number Placeholder 3"/>
          <p:cNvSpPr>
            <a:spLocks noGrp="1"/>
          </p:cNvSpPr>
          <p:nvPr>
            <p:ph type="sldNum" sz="quarter" idx="10"/>
          </p:nvPr>
        </p:nvSpPr>
        <p:spPr/>
        <p:txBody>
          <a:bodyPr/>
          <a:lstStyle/>
          <a:p>
            <a:fld id="{BAACDF0A-EDB7-4100-AB20-43CD69CCBCC6}" type="slidenum">
              <a:rPr lang="en-US" smtClean="0"/>
              <a:t>10</a:t>
            </a:fld>
            <a:endParaRPr lang="en-US"/>
          </a:p>
        </p:txBody>
      </p:sp>
    </p:spTree>
    <p:extLst>
      <p:ext uri="{BB962C8B-B14F-4D97-AF65-F5344CB8AC3E}">
        <p14:creationId xmlns:p14="http://schemas.microsoft.com/office/powerpoint/2010/main" val="349131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745861"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
        <p:nvSpPr>
          <p:cNvPr id="2" name="Title 1"/>
          <p:cNvSpPr>
            <a:spLocks noGrp="1"/>
          </p:cNvSpPr>
          <p:nvPr>
            <p:ph type="ctrTitle"/>
          </p:nvPr>
        </p:nvSpPr>
        <p:spPr>
          <a:xfrm>
            <a:off x="2032004" y="1079629"/>
            <a:ext cx="9601201" cy="1463040"/>
          </a:xfrm>
        </p:spPr>
        <p:txBody>
          <a:bodyPr anchor="ctr">
            <a:normAutofit/>
          </a:bodyPr>
          <a:lstStyle>
            <a:lvl1pPr algn="l">
              <a:defRPr sz="3000" b="1" spc="113" baseline="0">
                <a:solidFill>
                  <a:schemeClr val="accent4"/>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32002" y="2988310"/>
            <a:ext cx="9601201" cy="746292"/>
          </a:xfrm>
        </p:spPr>
        <p:txBody>
          <a:bodyPr lIns="91440" rIns="91440" anchor="ctr">
            <a:normAutofit/>
          </a:bodyPr>
          <a:lstStyle>
            <a:lvl1pPr marL="0" indent="0" algn="l">
              <a:lnSpc>
                <a:spcPct val="100000"/>
              </a:lnSpc>
              <a:spcBef>
                <a:spcPts val="0"/>
              </a:spcBef>
              <a:buNone/>
              <a:defRPr sz="2100">
                <a:solidFill>
                  <a:schemeClr val="accent1"/>
                </a:solidFill>
                <a:latin typeface="Calibri" panose="020F0502020204030204" pitchFamily="34" charset="0"/>
                <a:cs typeface="Calibri" panose="020F0502020204030204" pitchFamily="34" charset="0"/>
              </a:defRPr>
            </a:lvl1pPr>
            <a:lvl2pPr marL="257175" indent="0" algn="ctr">
              <a:buNone/>
              <a:defRPr sz="1013"/>
            </a:lvl2pPr>
            <a:lvl3pPr marL="514350" indent="0" algn="ctr">
              <a:buNone/>
              <a:defRPr sz="1013"/>
            </a:lvl3pPr>
            <a:lvl4pPr marL="771525" indent="0" algn="ctr">
              <a:buNone/>
              <a:defRPr sz="1013"/>
            </a:lvl4pPr>
            <a:lvl5pPr marL="1028700" indent="0" algn="ctr">
              <a:buNone/>
              <a:defRPr sz="1013"/>
            </a:lvl5pPr>
            <a:lvl6pPr marL="1285875" indent="0" algn="ctr">
              <a:buNone/>
              <a:defRPr sz="1013"/>
            </a:lvl6pPr>
            <a:lvl7pPr marL="1543050" indent="0" algn="ctr">
              <a:buNone/>
              <a:defRPr sz="1013"/>
            </a:lvl7pPr>
            <a:lvl8pPr marL="1800225" indent="0" algn="ctr">
              <a:buNone/>
              <a:defRPr sz="1013"/>
            </a:lvl8pPr>
            <a:lvl9pPr marL="2057400" indent="0" algn="ctr">
              <a:buNone/>
              <a:defRPr sz="10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5A1340E-EDEB-41E8-AE6C-EBCD963B66CD}"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BE17C-6340-4FCC-B024-C40CB22C2FC1}" type="slidenum">
              <a:rPr lang="en-US" smtClean="0">
                <a:solidFill>
                  <a:prstClr val="black">
                    <a:tint val="75000"/>
                  </a:prstClr>
                </a:solidFill>
              </a:rPr>
              <a:pPr/>
              <a:t>‹#›</a:t>
            </a:fld>
            <a:endParaRPr lang="en-US">
              <a:solidFill>
                <a:prstClr val="black">
                  <a:tint val="75000"/>
                </a:prstClr>
              </a:solidFill>
            </a:endParaRPr>
          </a:p>
        </p:txBody>
      </p:sp>
      <p:pic>
        <p:nvPicPr>
          <p:cNvPr id="12" name="Picture 11"/>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421397" y="990600"/>
            <a:ext cx="914403" cy="1676403"/>
          </a:xfrm>
          <a:prstGeom prst="rect">
            <a:avLst/>
          </a:prstGeom>
          <a:noFill/>
        </p:spPr>
      </p:pic>
      <p:sp>
        <p:nvSpPr>
          <p:cNvPr id="9" name="Rectangle 8"/>
          <p:cNvSpPr/>
          <p:nvPr userDrawn="1"/>
        </p:nvSpPr>
        <p:spPr>
          <a:xfrm>
            <a:off x="0" y="0"/>
            <a:ext cx="1745861"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pic>
        <p:nvPicPr>
          <p:cNvPr id="10" name="Picture 9">
            <a:extLst>
              <a:ext uri="{FF2B5EF4-FFF2-40B4-BE49-F238E27FC236}">
                <a16:creationId xmlns="" xmlns:a16="http://schemas.microsoft.com/office/drawing/2014/main" id="{5DF34064-7569-4524-94FC-733E7055DC0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415728" y="866266"/>
            <a:ext cx="914403" cy="1676403"/>
          </a:xfrm>
          <a:prstGeom prst="rect">
            <a:avLst/>
          </a:prstGeom>
          <a:noFill/>
        </p:spPr>
      </p:pic>
    </p:spTree>
    <p:extLst>
      <p:ext uri="{BB962C8B-B14F-4D97-AF65-F5344CB8AC3E}">
        <p14:creationId xmlns:p14="http://schemas.microsoft.com/office/powerpoint/2010/main" val="408897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 name="Group 15"/>
          <p:cNvGrpSpPr/>
          <p:nvPr/>
        </p:nvGrpSpPr>
        <p:grpSpPr>
          <a:xfrm>
            <a:off x="0" y="-2955"/>
            <a:ext cx="12192000" cy="1264827"/>
            <a:chOff x="0" y="6189"/>
            <a:chExt cx="9144000" cy="1264827"/>
          </a:xfrm>
        </p:grpSpPr>
        <p:sp>
          <p:nvSpPr>
            <p:cNvPr id="17" name="Rectangle 16"/>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8200" y="1398554"/>
            <a:ext cx="10515600" cy="442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1" y="2611902"/>
            <a:ext cx="5157787" cy="5541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201" y="3435814"/>
            <a:ext cx="5157787" cy="24784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3" y="2611902"/>
            <a:ext cx="5183188" cy="5541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3" y="3435814"/>
            <a:ext cx="5183188" cy="24784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32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0" y="1"/>
            <a:ext cx="12192000" cy="1264827"/>
            <a:chOff x="0" y="6189"/>
            <a:chExt cx="9144000" cy="1264827"/>
          </a:xfrm>
        </p:grpSpPr>
        <p:sp>
          <p:nvSpPr>
            <p:cNvPr id="13" name="Rectangle 12"/>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8200" y="1252095"/>
            <a:ext cx="105156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00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1" name="Group 10"/>
          <p:cNvGrpSpPr/>
          <p:nvPr/>
        </p:nvGrpSpPr>
        <p:grpSpPr>
          <a:xfrm>
            <a:off x="0" y="6190"/>
            <a:ext cx="12192000" cy="1264827"/>
            <a:chOff x="0" y="6189"/>
            <a:chExt cx="9144000" cy="1264827"/>
          </a:xfrm>
        </p:grpSpPr>
        <p:sp>
          <p:nvSpPr>
            <p:cNvPr id="12" name="Rectangle 11"/>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Date Placeholder 1"/>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65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6190"/>
            <a:ext cx="12192000" cy="1264827"/>
            <a:chOff x="0" y="6189"/>
            <a:chExt cx="9144000" cy="1264827"/>
          </a:xfrm>
        </p:grpSpPr>
        <p:sp>
          <p:nvSpPr>
            <p:cNvPr id="10" name="Rectangle 9"/>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5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6190"/>
            <a:ext cx="12192000" cy="1264827"/>
            <a:chOff x="0" y="6189"/>
            <a:chExt cx="9144000" cy="1264827"/>
          </a:xfrm>
        </p:grpSpPr>
        <p:sp>
          <p:nvSpPr>
            <p:cNvPr id="10" name="Rectangle 9"/>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162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 name="Group 7"/>
          <p:cNvGrpSpPr/>
          <p:nvPr/>
        </p:nvGrpSpPr>
        <p:grpSpPr>
          <a:xfrm>
            <a:off x="0" y="6190"/>
            <a:ext cx="12192000" cy="1264827"/>
            <a:chOff x="0" y="6189"/>
            <a:chExt cx="9144000" cy="1264827"/>
          </a:xfrm>
        </p:grpSpPr>
        <p:sp>
          <p:nvSpPr>
            <p:cNvPr id="9" name="Rectangle 8"/>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7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0" y="6190"/>
            <a:ext cx="12192000" cy="1264827"/>
            <a:chOff x="0" y="6189"/>
            <a:chExt cx="9144000" cy="1264827"/>
          </a:xfrm>
        </p:grpSpPr>
        <p:sp>
          <p:nvSpPr>
            <p:cNvPr id="9" name="Rectangle 8"/>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12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63"/>
            <a:ext cx="12192000" cy="1557071"/>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58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6" y="828549"/>
            <a:ext cx="12192000" cy="884935"/>
          </a:xfrm>
        </p:spPr>
        <p:txBody>
          <a:bodyPr/>
          <a:lstStyle/>
          <a:p>
            <a:r>
              <a:rPr lang="en-US" dirty="0"/>
              <a:t>Click to edit Master title style</a:t>
            </a:r>
          </a:p>
        </p:txBody>
      </p:sp>
      <p:sp>
        <p:nvSpPr>
          <p:cNvPr id="3" name="Content Placeholder 2"/>
          <p:cNvSpPr>
            <a:spLocks noGrp="1"/>
          </p:cNvSpPr>
          <p:nvPr>
            <p:ph idx="1"/>
          </p:nvPr>
        </p:nvSpPr>
        <p:spPr>
          <a:xfrm>
            <a:off x="838200" y="2312879"/>
            <a:ext cx="10515600" cy="3864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633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userDrawn="1"/>
        </p:nvGrpSpPr>
        <p:grpSpPr>
          <a:xfrm>
            <a:off x="0" y="6190"/>
            <a:ext cx="12192000" cy="1264827"/>
            <a:chOff x="0" y="6189"/>
            <a:chExt cx="9144000" cy="1264827"/>
          </a:xfrm>
        </p:grpSpPr>
        <p:sp>
          <p:nvSpPr>
            <p:cNvPr id="17" name="Rectangle 16"/>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Tree>
    <p:extLst>
      <p:ext uri="{BB962C8B-B14F-4D97-AF65-F5344CB8AC3E}">
        <p14:creationId xmlns:p14="http://schemas.microsoft.com/office/powerpoint/2010/main" val="40370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5323" y="364073"/>
            <a:ext cx="10769600" cy="868362"/>
          </a:xfrm>
        </p:spPr>
        <p:txBody>
          <a:bodyPr>
            <a:normAutofit/>
          </a:bodyPr>
          <a:lstStyle>
            <a:lvl1pPr algn="l">
              <a:defRPr sz="3000">
                <a:solidFill>
                  <a:schemeClr val="accent4"/>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945322" y="1491051"/>
            <a:ext cx="10637079" cy="4606689"/>
          </a:xfrm>
        </p:spPr>
        <p:txBody>
          <a:bodyPr/>
          <a:lstStyle>
            <a:lvl1pPr>
              <a:buClr>
                <a:schemeClr val="accent4"/>
              </a:buClr>
              <a:defRPr>
                <a:solidFill>
                  <a:schemeClr val="tx1"/>
                </a:solidFill>
                <a:latin typeface="Calibri" panose="020F0502020204030204" pitchFamily="34" charset="0"/>
                <a:cs typeface="Calibri" panose="020F0502020204030204" pitchFamily="34" charset="0"/>
              </a:defRPr>
            </a:lvl1pPr>
            <a:lvl2pPr>
              <a:buClr>
                <a:schemeClr val="accent4"/>
              </a:buClr>
              <a:defRPr>
                <a:solidFill>
                  <a:schemeClr val="tx1"/>
                </a:solidFill>
                <a:latin typeface="Calibri" panose="020F0502020204030204" pitchFamily="34" charset="0"/>
                <a:cs typeface="Calibri" panose="020F0502020204030204" pitchFamily="34" charset="0"/>
              </a:defRPr>
            </a:lvl2pPr>
            <a:lvl3pPr>
              <a:buClr>
                <a:schemeClr val="accent4"/>
              </a:buClr>
              <a:defRPr>
                <a:solidFill>
                  <a:schemeClr val="tx1"/>
                </a:solidFill>
                <a:latin typeface="Arial" panose="020B0604020202020204" pitchFamily="34" charset="0"/>
                <a:cs typeface="Arial" panose="020B0604020202020204" pitchFamily="34" charset="0"/>
              </a:defRPr>
            </a:lvl3pPr>
            <a:lvl4pPr>
              <a:buClr>
                <a:schemeClr val="accent4"/>
              </a:buClr>
              <a:defRPr>
                <a:solidFill>
                  <a:schemeClr val="tx1"/>
                </a:solidFill>
                <a:latin typeface="Arial" panose="020B0604020202020204" pitchFamily="34" charset="0"/>
                <a:cs typeface="Arial" panose="020B0604020202020204" pitchFamily="34" charset="0"/>
              </a:defRPr>
            </a:lvl4pPr>
            <a:lvl5pPr>
              <a:buClr>
                <a:schemeClr val="accent4"/>
              </a:buClr>
              <a:defRPr>
                <a:solidFill>
                  <a:schemeClr val="tx1"/>
                </a:solidFill>
                <a:latin typeface="Arial" panose="020B0604020202020204" pitchFamily="34" charset="0"/>
                <a:cs typeface="Arial" panose="020B0604020202020204" pitchFamily="34" charset="0"/>
              </a:defRPr>
            </a:lvl5pPr>
          </a:lstStyle>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p:txBody>
      </p:sp>
      <p:sp>
        <p:nvSpPr>
          <p:cNvPr id="4" name="Date Placeholder 3"/>
          <p:cNvSpPr>
            <a:spLocks noGrp="1"/>
          </p:cNvSpPr>
          <p:nvPr>
            <p:ph type="dt" sz="half" idx="10"/>
          </p:nvPr>
        </p:nvSpPr>
        <p:spPr>
          <a:xfrm>
            <a:off x="711200" y="6356355"/>
            <a:ext cx="2844800" cy="365125"/>
          </a:xfrm>
        </p:spPr>
        <p:txBody>
          <a:bodyPr/>
          <a:lstStyle/>
          <a:p>
            <a:fld id="{35A1340E-EDEB-41E8-AE6C-EBCD963B66CD}"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BE17C-6340-4FCC-B024-C40CB22C2FC1}"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
        <p:nvSpPr>
          <p:cNvPr id="11" name="Rectangle 10"/>
          <p:cNvSpPr/>
          <p:nvPr userDrawn="1"/>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Tree>
    <p:extLst>
      <p:ext uri="{BB962C8B-B14F-4D97-AF65-F5344CB8AC3E}">
        <p14:creationId xmlns:p14="http://schemas.microsoft.com/office/powerpoint/2010/main" val="318637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48557"/>
            <a:ext cx="10515600" cy="44213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grpSp>
        <p:nvGrpSpPr>
          <p:cNvPr id="14" name="Group 13"/>
          <p:cNvGrpSpPr/>
          <p:nvPr userDrawn="1"/>
        </p:nvGrpSpPr>
        <p:grpSpPr>
          <a:xfrm>
            <a:off x="0" y="6190"/>
            <a:ext cx="12192000" cy="1264827"/>
            <a:chOff x="0" y="6189"/>
            <a:chExt cx="9144000" cy="1264827"/>
          </a:xfrm>
        </p:grpSpPr>
        <p:sp>
          <p:nvSpPr>
            <p:cNvPr id="15" name="Rectangle 14"/>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Tree>
    <p:extLst>
      <p:ext uri="{BB962C8B-B14F-4D97-AF65-F5344CB8AC3E}">
        <p14:creationId xmlns:p14="http://schemas.microsoft.com/office/powerpoint/2010/main" val="175071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 name="Group 15"/>
          <p:cNvGrpSpPr/>
          <p:nvPr userDrawn="1"/>
        </p:nvGrpSpPr>
        <p:grpSpPr>
          <a:xfrm>
            <a:off x="0" y="-2955"/>
            <a:ext cx="12192000" cy="1264827"/>
            <a:chOff x="0" y="6189"/>
            <a:chExt cx="9144000" cy="1264827"/>
          </a:xfrm>
        </p:grpSpPr>
        <p:sp>
          <p:nvSpPr>
            <p:cNvPr id="17" name="Rectangle 16"/>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8200" y="1398554"/>
            <a:ext cx="10515600" cy="442133"/>
          </a:xfrm>
        </p:spPr>
        <p:txBody>
          <a:bodyPr/>
          <a:lstStyle/>
          <a:p>
            <a:r>
              <a:rPr lang="en-US" dirty="0"/>
              <a:t>Click to edit Master title style</a:t>
            </a:r>
          </a:p>
        </p:txBody>
      </p:sp>
      <p:sp>
        <p:nvSpPr>
          <p:cNvPr id="3" name="Text Placeholder 2"/>
          <p:cNvSpPr>
            <a:spLocks noGrp="1"/>
          </p:cNvSpPr>
          <p:nvPr>
            <p:ph type="body" idx="1"/>
          </p:nvPr>
        </p:nvSpPr>
        <p:spPr>
          <a:xfrm>
            <a:off x="838201" y="2611902"/>
            <a:ext cx="5157787" cy="5541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1" y="3435814"/>
            <a:ext cx="5157787" cy="247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3" y="2611902"/>
            <a:ext cx="5183188" cy="5541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3435814"/>
            <a:ext cx="5183188" cy="2478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138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userDrawn="1"/>
        </p:nvGrpSpPr>
        <p:grpSpPr>
          <a:xfrm>
            <a:off x="0" y="1"/>
            <a:ext cx="12192000" cy="1264827"/>
            <a:chOff x="0" y="6189"/>
            <a:chExt cx="9144000" cy="1264827"/>
          </a:xfrm>
        </p:grpSpPr>
        <p:sp>
          <p:nvSpPr>
            <p:cNvPr id="13" name="Rectangle 12"/>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8200" y="1252095"/>
            <a:ext cx="105156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309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1" name="Group 10"/>
          <p:cNvGrpSpPr/>
          <p:nvPr userDrawn="1"/>
        </p:nvGrpSpPr>
        <p:grpSpPr>
          <a:xfrm>
            <a:off x="0" y="6190"/>
            <a:ext cx="12192000" cy="1264827"/>
            <a:chOff x="0" y="6189"/>
            <a:chExt cx="9144000" cy="1264827"/>
          </a:xfrm>
        </p:grpSpPr>
        <p:sp>
          <p:nvSpPr>
            <p:cNvPr id="12" name="Rectangle 11"/>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Date Placeholder 1"/>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1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userDrawn="1"/>
        </p:nvGrpSpPr>
        <p:grpSpPr>
          <a:xfrm>
            <a:off x="0" y="6190"/>
            <a:ext cx="12192000" cy="1264827"/>
            <a:chOff x="0" y="6189"/>
            <a:chExt cx="9144000" cy="1264827"/>
          </a:xfrm>
        </p:grpSpPr>
        <p:sp>
          <p:nvSpPr>
            <p:cNvPr id="10" name="Rectangle 9"/>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84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userDrawn="1"/>
        </p:nvGrpSpPr>
        <p:grpSpPr>
          <a:xfrm>
            <a:off x="0" y="6190"/>
            <a:ext cx="12192000" cy="1264827"/>
            <a:chOff x="0" y="6189"/>
            <a:chExt cx="9144000" cy="1264827"/>
          </a:xfrm>
        </p:grpSpPr>
        <p:sp>
          <p:nvSpPr>
            <p:cNvPr id="10" name="Rectangle 9"/>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4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 name="Group 7"/>
          <p:cNvGrpSpPr/>
          <p:nvPr userDrawn="1"/>
        </p:nvGrpSpPr>
        <p:grpSpPr>
          <a:xfrm>
            <a:off x="0" y="6190"/>
            <a:ext cx="12192000" cy="1264827"/>
            <a:chOff x="0" y="6189"/>
            <a:chExt cx="9144000" cy="1264827"/>
          </a:xfrm>
        </p:grpSpPr>
        <p:sp>
          <p:nvSpPr>
            <p:cNvPr id="9" name="Rectangle 8"/>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486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p:cNvGrpSpPr/>
          <p:nvPr userDrawn="1"/>
        </p:nvGrpSpPr>
        <p:grpSpPr>
          <a:xfrm>
            <a:off x="0" y="6190"/>
            <a:ext cx="12192000" cy="1264827"/>
            <a:chOff x="0" y="6189"/>
            <a:chExt cx="9144000" cy="1264827"/>
          </a:xfrm>
        </p:grpSpPr>
        <p:sp>
          <p:nvSpPr>
            <p:cNvPr id="9" name="Rectangle 8"/>
            <p:cNvSpPr/>
            <p:nvPr userDrawn="1"/>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5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5323" y="364073"/>
            <a:ext cx="10769600" cy="868362"/>
          </a:xfrm>
        </p:spPr>
        <p:txBody>
          <a:bodyPr>
            <a:normAutofit/>
          </a:bodyPr>
          <a:lstStyle>
            <a:lvl1pPr algn="l">
              <a:defRPr sz="3000">
                <a:solidFill>
                  <a:schemeClr val="accent4"/>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945322" y="1491051"/>
            <a:ext cx="5243443" cy="4606689"/>
          </a:xfrm>
        </p:spPr>
        <p:txBody>
          <a:bodyPr/>
          <a:lstStyle>
            <a:lvl1pPr>
              <a:buClr>
                <a:schemeClr val="accent4"/>
              </a:buClr>
              <a:defRPr>
                <a:solidFill>
                  <a:schemeClr val="tx1"/>
                </a:solidFill>
                <a:latin typeface="Calibri" panose="020F0502020204030204" pitchFamily="34" charset="0"/>
                <a:cs typeface="Calibri" panose="020F0502020204030204" pitchFamily="34" charset="0"/>
              </a:defRPr>
            </a:lvl1pPr>
            <a:lvl2pPr>
              <a:buClr>
                <a:schemeClr val="accent4"/>
              </a:buClr>
              <a:defRPr>
                <a:solidFill>
                  <a:schemeClr val="tx1"/>
                </a:solidFill>
                <a:latin typeface="Calibri" panose="020F0502020204030204" pitchFamily="34" charset="0"/>
                <a:cs typeface="Calibri" panose="020F0502020204030204" pitchFamily="34" charset="0"/>
              </a:defRPr>
            </a:lvl2pPr>
            <a:lvl3pPr>
              <a:buClr>
                <a:schemeClr val="accent4"/>
              </a:buClr>
              <a:defRPr>
                <a:solidFill>
                  <a:schemeClr val="tx1"/>
                </a:solidFill>
                <a:latin typeface="Arial" panose="020B0604020202020204" pitchFamily="34" charset="0"/>
                <a:cs typeface="Arial" panose="020B0604020202020204" pitchFamily="34" charset="0"/>
              </a:defRPr>
            </a:lvl3pPr>
            <a:lvl4pPr>
              <a:buClr>
                <a:schemeClr val="accent4"/>
              </a:buClr>
              <a:defRPr>
                <a:solidFill>
                  <a:schemeClr val="tx1"/>
                </a:solidFill>
                <a:latin typeface="Arial" panose="020B0604020202020204" pitchFamily="34" charset="0"/>
                <a:cs typeface="Arial" panose="020B0604020202020204" pitchFamily="34" charset="0"/>
              </a:defRPr>
            </a:lvl4pPr>
            <a:lvl5pPr>
              <a:buClr>
                <a:schemeClr val="accent4"/>
              </a:buClr>
              <a:defRPr>
                <a:solidFill>
                  <a:schemeClr val="tx1"/>
                </a:solidFill>
                <a:latin typeface="Calibri" panose="020F0502020204030204" pitchFamily="34" charset="0"/>
                <a:cs typeface="Calibri" panose="020F0502020204030204" pitchFamily="34" charset="0"/>
              </a:defRPr>
            </a:lvl5pPr>
          </a:lstStyle>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4"/>
            <a:r>
              <a:rPr lang="en-US" dirty="0"/>
              <a:t>Fifth level</a:t>
            </a:r>
          </a:p>
        </p:txBody>
      </p:sp>
      <p:sp>
        <p:nvSpPr>
          <p:cNvPr id="4" name="Date Placeholder 3"/>
          <p:cNvSpPr>
            <a:spLocks noGrp="1"/>
          </p:cNvSpPr>
          <p:nvPr>
            <p:ph type="dt" sz="half" idx="10"/>
          </p:nvPr>
        </p:nvSpPr>
        <p:spPr>
          <a:xfrm>
            <a:off x="711200" y="6356355"/>
            <a:ext cx="2844800" cy="365125"/>
          </a:xfrm>
        </p:spPr>
        <p:txBody>
          <a:bodyPr/>
          <a:lstStyle/>
          <a:p>
            <a:fld id="{35A1340E-EDEB-41E8-AE6C-EBCD963B66CD}"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BE17C-6340-4FCC-B024-C40CB22C2FC1}"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p:nvPicPr>
        <p:blipFill>
          <a:blip r:embed="rId2" cstate="email">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a:ext>
            </a:extLst>
          </a:blip>
          <a:stretch>
            <a:fillRect/>
          </a:stretch>
        </p:blipFill>
        <p:spPr>
          <a:xfrm>
            <a:off x="304802" y="364073"/>
            <a:ext cx="507999" cy="931330"/>
          </a:xfrm>
          <a:prstGeom prst="rect">
            <a:avLst/>
          </a:prstGeom>
        </p:spPr>
      </p:pic>
      <p:sp>
        <p:nvSpPr>
          <p:cNvPr id="9" name="Rectangle 8"/>
          <p:cNvSpPr/>
          <p:nvPr/>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
        <p:nvSpPr>
          <p:cNvPr id="11" name="Content Placeholder 2"/>
          <p:cNvSpPr>
            <a:spLocks noGrp="1"/>
          </p:cNvSpPr>
          <p:nvPr>
            <p:ph idx="13" hasCustomPrompt="1"/>
          </p:nvPr>
        </p:nvSpPr>
        <p:spPr>
          <a:xfrm>
            <a:off x="6338957" y="1476837"/>
            <a:ext cx="5243443" cy="4606689"/>
          </a:xfrm>
        </p:spPr>
        <p:txBody>
          <a:bodyPr/>
          <a:lstStyle>
            <a:lvl1pPr>
              <a:buClr>
                <a:schemeClr val="accent4"/>
              </a:buClr>
              <a:defRPr>
                <a:solidFill>
                  <a:schemeClr val="tx1"/>
                </a:solidFill>
                <a:latin typeface="Calibri" panose="020F0502020204030204" pitchFamily="34" charset="0"/>
                <a:cs typeface="Calibri" panose="020F0502020204030204" pitchFamily="34" charset="0"/>
              </a:defRPr>
            </a:lvl1pPr>
            <a:lvl2pPr>
              <a:buClr>
                <a:schemeClr val="accent4"/>
              </a:buClr>
              <a:defRPr>
                <a:solidFill>
                  <a:schemeClr val="tx1"/>
                </a:solidFill>
                <a:latin typeface="Calibri" panose="020F0502020204030204" pitchFamily="34" charset="0"/>
                <a:cs typeface="Calibri" panose="020F0502020204030204" pitchFamily="34" charset="0"/>
              </a:defRPr>
            </a:lvl2pPr>
            <a:lvl3pPr>
              <a:buClr>
                <a:schemeClr val="accent4"/>
              </a:buClr>
              <a:defRPr>
                <a:solidFill>
                  <a:schemeClr val="tx1"/>
                </a:solidFill>
                <a:latin typeface="Arial" panose="020B0604020202020204" pitchFamily="34" charset="0"/>
                <a:cs typeface="Arial" panose="020B0604020202020204" pitchFamily="34" charset="0"/>
              </a:defRPr>
            </a:lvl3pPr>
            <a:lvl4pPr>
              <a:buClr>
                <a:schemeClr val="accent4"/>
              </a:buClr>
              <a:defRPr>
                <a:solidFill>
                  <a:schemeClr val="tx1"/>
                </a:solidFill>
                <a:latin typeface="Arial" panose="020B0604020202020204" pitchFamily="34" charset="0"/>
                <a:cs typeface="Arial" panose="020B0604020202020204" pitchFamily="34" charset="0"/>
              </a:defRPr>
            </a:lvl4pPr>
            <a:lvl5pPr>
              <a:buClr>
                <a:schemeClr val="accent4"/>
              </a:buClr>
              <a:defRPr>
                <a:solidFill>
                  <a:schemeClr val="tx1"/>
                </a:solidFill>
                <a:latin typeface="Calibri" panose="020F0502020204030204" pitchFamily="34" charset="0"/>
                <a:cs typeface="Calibri" panose="020F0502020204030204" pitchFamily="34" charset="0"/>
              </a:defRPr>
            </a:lvl5pPr>
          </a:lstStyle>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4"/>
            <a:r>
              <a:rPr lang="en-US" dirty="0"/>
              <a:t>Fifth level</a:t>
            </a:r>
          </a:p>
        </p:txBody>
      </p:sp>
      <p:sp>
        <p:nvSpPr>
          <p:cNvPr id="12" name="Rectangle 11"/>
          <p:cNvSpPr/>
          <p:nvPr userDrawn="1"/>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Tree>
    <p:extLst>
      <p:ext uri="{BB962C8B-B14F-4D97-AF65-F5344CB8AC3E}">
        <p14:creationId xmlns:p14="http://schemas.microsoft.com/office/powerpoint/2010/main" val="10356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5323" y="364073"/>
            <a:ext cx="10769600" cy="868362"/>
          </a:xfrm>
        </p:spPr>
        <p:txBody>
          <a:bodyPr>
            <a:normAutofit/>
          </a:bodyPr>
          <a:lstStyle>
            <a:lvl1pPr algn="l">
              <a:defRPr sz="3000">
                <a:solidFill>
                  <a:schemeClr val="accent4"/>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945322" y="1491051"/>
            <a:ext cx="10637079" cy="4606689"/>
          </a:xfrm>
        </p:spPr>
        <p:txBody>
          <a:bodyPr/>
          <a:lstStyle>
            <a:lvl1pPr>
              <a:buClr>
                <a:schemeClr val="accent4"/>
              </a:buClr>
              <a:defRPr>
                <a:solidFill>
                  <a:schemeClr val="tx1"/>
                </a:solidFill>
                <a:latin typeface="Calibri" panose="020F0502020204030204" pitchFamily="34" charset="0"/>
                <a:cs typeface="Calibri" panose="020F0502020204030204" pitchFamily="34" charset="0"/>
              </a:defRPr>
            </a:lvl1pPr>
            <a:lvl2pPr>
              <a:buClr>
                <a:schemeClr val="accent4"/>
              </a:buClr>
              <a:defRPr>
                <a:solidFill>
                  <a:schemeClr val="tx1"/>
                </a:solidFill>
                <a:latin typeface="Calibri" panose="020F0502020204030204" pitchFamily="34" charset="0"/>
                <a:cs typeface="Calibri" panose="020F0502020204030204" pitchFamily="34" charset="0"/>
              </a:defRPr>
            </a:lvl2pPr>
            <a:lvl3pPr>
              <a:buClr>
                <a:schemeClr val="accent4"/>
              </a:buClr>
              <a:defRPr>
                <a:solidFill>
                  <a:schemeClr val="tx1"/>
                </a:solidFill>
                <a:latin typeface="Arial" panose="020B0604020202020204" pitchFamily="34" charset="0"/>
                <a:cs typeface="Arial" panose="020B0604020202020204" pitchFamily="34" charset="0"/>
              </a:defRPr>
            </a:lvl3pPr>
            <a:lvl4pPr>
              <a:buClr>
                <a:schemeClr val="accent4"/>
              </a:buClr>
              <a:defRPr>
                <a:solidFill>
                  <a:schemeClr val="tx1"/>
                </a:solidFill>
                <a:latin typeface="Arial" panose="020B0604020202020204" pitchFamily="34" charset="0"/>
                <a:cs typeface="Arial" panose="020B0604020202020204" pitchFamily="34" charset="0"/>
              </a:defRPr>
            </a:lvl4pPr>
            <a:lvl5pPr>
              <a:buClr>
                <a:schemeClr val="accent4"/>
              </a:buClr>
              <a:defRPr>
                <a:solidFill>
                  <a:schemeClr val="tx1"/>
                </a:solidFill>
                <a:latin typeface="Arial" panose="020B0604020202020204" pitchFamily="34" charset="0"/>
                <a:cs typeface="Arial" panose="020B0604020202020204" pitchFamily="34" charset="0"/>
              </a:defRPr>
            </a:lvl5pPr>
          </a:lstStyle>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p:txBody>
      </p:sp>
      <p:sp>
        <p:nvSpPr>
          <p:cNvPr id="4" name="Date Placeholder 3"/>
          <p:cNvSpPr>
            <a:spLocks noGrp="1"/>
          </p:cNvSpPr>
          <p:nvPr>
            <p:ph type="dt" sz="half" idx="10"/>
          </p:nvPr>
        </p:nvSpPr>
        <p:spPr>
          <a:xfrm>
            <a:off x="711200" y="6356355"/>
            <a:ext cx="2844800" cy="365125"/>
          </a:xfrm>
        </p:spPr>
        <p:txBody>
          <a:bodyPr/>
          <a:lstStyle/>
          <a:p>
            <a:fld id="{35A1340E-EDEB-41E8-AE6C-EBCD963B66CD}"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BE17C-6340-4FCC-B024-C40CB22C2FC1}"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p:nvPicPr>
        <p:blipFill>
          <a:blip r:embed="rId2" cstate="email">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a:ext>
            </a:extLst>
          </a:blip>
          <a:stretch>
            <a:fillRect/>
          </a:stretch>
        </p:blipFill>
        <p:spPr>
          <a:xfrm>
            <a:off x="304802" y="364073"/>
            <a:ext cx="507999" cy="931330"/>
          </a:xfrm>
          <a:prstGeom prst="rect">
            <a:avLst/>
          </a:prstGeom>
        </p:spPr>
      </p:pic>
      <p:sp>
        <p:nvSpPr>
          <p:cNvPr id="9" name="Rectangle 8"/>
          <p:cNvSpPr/>
          <p:nvPr/>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
        <p:nvSpPr>
          <p:cNvPr id="11" name="Rectangle 10"/>
          <p:cNvSpPr/>
          <p:nvPr userDrawn="1"/>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Tree>
    <p:extLst>
      <p:ext uri="{BB962C8B-B14F-4D97-AF65-F5344CB8AC3E}">
        <p14:creationId xmlns:p14="http://schemas.microsoft.com/office/powerpoint/2010/main" val="404449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5323" y="364073"/>
            <a:ext cx="10769600" cy="868362"/>
          </a:xfrm>
        </p:spPr>
        <p:txBody>
          <a:bodyPr>
            <a:normAutofit/>
          </a:bodyPr>
          <a:lstStyle>
            <a:lvl1pPr algn="l">
              <a:defRPr sz="3000">
                <a:solidFill>
                  <a:schemeClr val="accent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45322" y="1491051"/>
            <a:ext cx="10637079" cy="4606689"/>
          </a:xfrm>
        </p:spPr>
        <p:txBody>
          <a:bodyPr/>
          <a:lstStyle>
            <a:lvl1pPr>
              <a:buClr>
                <a:schemeClr val="accent4"/>
              </a:buClr>
              <a:defRPr>
                <a:solidFill>
                  <a:schemeClr val="tx1"/>
                </a:solidFill>
                <a:latin typeface="Calibri" panose="020F0502020204030204" pitchFamily="34" charset="0"/>
                <a:cs typeface="Calibri" panose="020F0502020204030204" pitchFamily="34" charset="0"/>
              </a:defRPr>
            </a:lvl1pPr>
            <a:lvl2pPr>
              <a:buClr>
                <a:schemeClr val="accent4"/>
              </a:buClr>
              <a:defRPr>
                <a:solidFill>
                  <a:schemeClr val="tx1"/>
                </a:solidFill>
                <a:latin typeface="Calibri" panose="020F0502020204030204" pitchFamily="34" charset="0"/>
                <a:cs typeface="Calibri" panose="020F0502020204030204" pitchFamily="34" charset="0"/>
              </a:defRPr>
            </a:lvl2pPr>
            <a:lvl3pPr>
              <a:buClr>
                <a:schemeClr val="accent4"/>
              </a:buClr>
              <a:defRPr>
                <a:solidFill>
                  <a:schemeClr val="tx1"/>
                </a:solidFill>
                <a:latin typeface="Arial" panose="020B0604020202020204" pitchFamily="34" charset="0"/>
                <a:cs typeface="Arial" panose="020B0604020202020204" pitchFamily="34" charset="0"/>
              </a:defRPr>
            </a:lvl3pPr>
            <a:lvl4pPr>
              <a:buClr>
                <a:schemeClr val="accent4"/>
              </a:buClr>
              <a:defRPr>
                <a:solidFill>
                  <a:schemeClr val="tx1"/>
                </a:solidFill>
                <a:latin typeface="Arial" panose="020B0604020202020204" pitchFamily="34" charset="0"/>
                <a:cs typeface="Arial" panose="020B0604020202020204" pitchFamily="34" charset="0"/>
              </a:defRPr>
            </a:lvl4pPr>
            <a:lvl5pPr>
              <a:buClr>
                <a:schemeClr val="accent4"/>
              </a:buClr>
              <a:defRPr>
                <a:solidFill>
                  <a:schemeClr val="tx1"/>
                </a:solidFill>
                <a:latin typeface="Arial" panose="020B0604020202020204" pitchFamily="34" charset="0"/>
                <a:cs typeface="Arial" panose="020B0604020202020204" pitchFamily="34" charset="0"/>
              </a:defRPr>
            </a:lvl5pPr>
          </a:lstStyle>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a:p>
            <a:pPr lvl="1"/>
            <a:r>
              <a:rPr lang="en-US" sz="1500" dirty="0">
                <a:solidFill>
                  <a:schemeClr val="tx1">
                    <a:lumMod val="65000"/>
                    <a:lumOff val="35000"/>
                  </a:schemeClr>
                </a:solidFill>
              </a:rPr>
              <a:t>subtext</a:t>
            </a:r>
          </a:p>
          <a:p>
            <a:r>
              <a:rPr lang="en-US" sz="1800" dirty="0">
                <a:solidFill>
                  <a:schemeClr val="tx1">
                    <a:lumMod val="65000"/>
                    <a:lumOff val="35000"/>
                  </a:schemeClr>
                </a:solidFill>
              </a:rPr>
              <a:t>Text</a:t>
            </a:r>
          </a:p>
        </p:txBody>
      </p:sp>
      <p:sp>
        <p:nvSpPr>
          <p:cNvPr id="4" name="Date Placeholder 3"/>
          <p:cNvSpPr>
            <a:spLocks noGrp="1"/>
          </p:cNvSpPr>
          <p:nvPr>
            <p:ph type="dt" sz="half" idx="10"/>
          </p:nvPr>
        </p:nvSpPr>
        <p:spPr>
          <a:xfrm>
            <a:off x="711200" y="6356355"/>
            <a:ext cx="2844800" cy="365125"/>
          </a:xfrm>
        </p:spPr>
        <p:txBody>
          <a:bodyPr/>
          <a:lstStyle/>
          <a:p>
            <a:fld id="{35A1340E-EDEB-41E8-AE6C-EBCD963B66CD}"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BE17C-6340-4FCC-B024-C40CB22C2FC1}"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p:nvPicPr>
        <p:blipFill>
          <a:blip r:embed="rId2" cstate="email">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a:ext>
            </a:extLst>
          </a:blip>
          <a:stretch>
            <a:fillRect/>
          </a:stretch>
        </p:blipFill>
        <p:spPr>
          <a:xfrm>
            <a:off x="304802" y="364073"/>
            <a:ext cx="507999" cy="931330"/>
          </a:xfrm>
          <a:prstGeom prst="rect">
            <a:avLst/>
          </a:prstGeom>
        </p:spPr>
      </p:pic>
      <p:sp>
        <p:nvSpPr>
          <p:cNvPr id="9" name="Rectangle 8"/>
          <p:cNvSpPr/>
          <p:nvPr userDrawn="1"/>
        </p:nvSpPr>
        <p:spPr>
          <a:xfrm>
            <a:off x="0" y="6643397"/>
            <a:ext cx="12192000" cy="2146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Tree>
    <p:extLst>
      <p:ext uri="{BB962C8B-B14F-4D97-AF65-F5344CB8AC3E}">
        <p14:creationId xmlns:p14="http://schemas.microsoft.com/office/powerpoint/2010/main" val="383715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763"/>
            <a:ext cx="12192000" cy="1557071"/>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67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p:nvGrpSpPr>
        <p:grpSpPr>
          <a:xfrm>
            <a:off x="0" y="6190"/>
            <a:ext cx="12192000" cy="1264827"/>
            <a:chOff x="0" y="6189"/>
            <a:chExt cx="9144000" cy="1264827"/>
          </a:xfrm>
        </p:grpSpPr>
        <p:sp>
          <p:nvSpPr>
            <p:cNvPr id="9" name="Rectangle 8"/>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
        <p:nvSpPr>
          <p:cNvPr id="2" name="Title 1"/>
          <p:cNvSpPr>
            <a:spLocks noGrp="1"/>
          </p:cNvSpPr>
          <p:nvPr>
            <p:ph type="title"/>
          </p:nvPr>
        </p:nvSpPr>
        <p:spPr>
          <a:xfrm>
            <a:off x="-51816" y="828549"/>
            <a:ext cx="12192000" cy="884935"/>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312879"/>
            <a:ext cx="10515600" cy="38640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09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0" y="6190"/>
            <a:ext cx="12192000" cy="1264827"/>
            <a:chOff x="0" y="6189"/>
            <a:chExt cx="9144000" cy="1264827"/>
          </a:xfrm>
        </p:grpSpPr>
        <p:sp>
          <p:nvSpPr>
            <p:cNvPr id="17" name="Rectangle 16"/>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Tree>
    <p:extLst>
      <p:ext uri="{BB962C8B-B14F-4D97-AF65-F5344CB8AC3E}">
        <p14:creationId xmlns:p14="http://schemas.microsoft.com/office/powerpoint/2010/main" val="269698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48557"/>
            <a:ext cx="10515600" cy="44213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grpSp>
        <p:nvGrpSpPr>
          <p:cNvPr id="14" name="Group 13"/>
          <p:cNvGrpSpPr/>
          <p:nvPr/>
        </p:nvGrpSpPr>
        <p:grpSpPr>
          <a:xfrm>
            <a:off x="0" y="6190"/>
            <a:ext cx="12192000" cy="1264827"/>
            <a:chOff x="0" y="6189"/>
            <a:chExt cx="9144000" cy="1264827"/>
          </a:xfrm>
        </p:grpSpPr>
        <p:sp>
          <p:nvSpPr>
            <p:cNvPr id="15" name="Rectangle 14"/>
            <p:cNvSpPr/>
            <p:nvPr/>
          </p:nvSpPr>
          <p:spPr>
            <a:xfrm>
              <a:off x="0" y="585216"/>
              <a:ext cx="9144000" cy="685800"/>
            </a:xfrm>
            <a:prstGeom prst="rect">
              <a:avLst/>
            </a:prstGeom>
            <a:gradFill flip="none" rotWithShape="1">
              <a:gsLst>
                <a:gs pos="0">
                  <a:schemeClr val="bg1"/>
                </a:gs>
                <a:gs pos="100000">
                  <a:schemeClr val="accent6">
                    <a:lumMod val="40000"/>
                    <a:lumOff val="60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9"/>
              <a:ext cx="9144000" cy="579027"/>
            </a:xfrm>
            <a:prstGeom prst="rect">
              <a:avLst/>
            </a:prstGeom>
          </p:spPr>
        </p:pic>
      </p:grpSp>
    </p:spTree>
    <p:extLst>
      <p:ext uri="{BB962C8B-B14F-4D97-AF65-F5344CB8AC3E}">
        <p14:creationId xmlns:p14="http://schemas.microsoft.com/office/powerpoint/2010/main" val="1047920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35A1340E-EDEB-41E8-AE6C-EBCD963B66CD}" type="datetimeFigureOut">
              <a:rPr lang="en-US" smtClean="0">
                <a:solidFill>
                  <a:prstClr val="black">
                    <a:tint val="75000"/>
                  </a:prstClr>
                </a:solidFill>
              </a:rPr>
              <a:pPr/>
              <a:t>10/16/17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726BE17C-6340-4FCC-B024-C40CB22C2F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59121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17" r:id="rId5"/>
  </p:sldLayoutIdLst>
  <p:txStyles>
    <p:titleStyle>
      <a:lvl1pPr algn="ctr" defTabSz="685800" rtl="0" eaLnBrk="1" latinLnBrk="0" hangingPunct="1">
        <a:spcBef>
          <a:spcPct val="0"/>
        </a:spcBef>
        <a:buNone/>
        <a:defRPr sz="3300" kern="1200">
          <a:solidFill>
            <a:schemeClr val="tx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99555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88996-CDFE-4611-9AF8-1B084BC8A568}" type="datetimeFigureOut">
              <a:rPr lang="en-US" smtClean="0">
                <a:solidFill>
                  <a:prstClr val="black">
                    <a:tint val="75000"/>
                  </a:prstClr>
                </a:solidFill>
              </a:rPr>
              <a:pPr/>
              <a:t>10/16/17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E07C7-A137-4F34-A68E-9D59E4E8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362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image" Target="../media/image39.jpeg"/><Relationship Id="rId20" Type="http://schemas.openxmlformats.org/officeDocument/2006/relationships/image" Target="../media/image50.png"/><Relationship Id="rId21" Type="http://schemas.openxmlformats.org/officeDocument/2006/relationships/image" Target="../media/image51.jpeg"/><Relationship Id="rId22" Type="http://schemas.openxmlformats.org/officeDocument/2006/relationships/image" Target="../media/image52.jpeg"/><Relationship Id="rId10" Type="http://schemas.openxmlformats.org/officeDocument/2006/relationships/image" Target="../media/image40.png"/><Relationship Id="rId11" Type="http://schemas.openxmlformats.org/officeDocument/2006/relationships/image" Target="../media/image41.png"/><Relationship Id="rId12" Type="http://schemas.openxmlformats.org/officeDocument/2006/relationships/image" Target="../media/image42.jpeg"/><Relationship Id="rId13" Type="http://schemas.openxmlformats.org/officeDocument/2006/relationships/image" Target="../media/image43.png"/><Relationship Id="rId14" Type="http://schemas.openxmlformats.org/officeDocument/2006/relationships/image" Target="../media/image44.jpeg"/><Relationship Id="rId15" Type="http://schemas.openxmlformats.org/officeDocument/2006/relationships/image" Target="../media/image45.png"/><Relationship Id="rId16" Type="http://schemas.openxmlformats.org/officeDocument/2006/relationships/image" Target="../media/image46.jpeg"/><Relationship Id="rId17" Type="http://schemas.openxmlformats.org/officeDocument/2006/relationships/image" Target="../media/image47.jpeg"/><Relationship Id="rId18" Type="http://schemas.openxmlformats.org/officeDocument/2006/relationships/image" Target="../media/image48.jpeg"/><Relationship Id="rId19"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16.emf"/><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1.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7810" y="646044"/>
            <a:ext cx="9187930" cy="2087216"/>
          </a:xfrm>
        </p:spPr>
        <p:txBody>
          <a:bodyPr>
            <a:noAutofit/>
          </a:bodyPr>
          <a:lstStyle/>
          <a:p>
            <a:r>
              <a:rPr lang="en-US" sz="4400" spc="0" dirty="0"/>
              <a:t>Tradeoffs in achieving food and nutrition security at global and regional scales </a:t>
            </a:r>
          </a:p>
        </p:txBody>
      </p:sp>
      <p:sp>
        <p:nvSpPr>
          <p:cNvPr id="3" name="Subtitle 2"/>
          <p:cNvSpPr>
            <a:spLocks noGrp="1"/>
          </p:cNvSpPr>
          <p:nvPr>
            <p:ph type="subTitle" idx="1"/>
          </p:nvPr>
        </p:nvSpPr>
        <p:spPr>
          <a:xfrm>
            <a:off x="2447810" y="4127758"/>
            <a:ext cx="9187930" cy="2477453"/>
          </a:xfrm>
        </p:spPr>
        <p:txBody>
          <a:bodyPr>
            <a:noAutofit/>
          </a:bodyPr>
          <a:lstStyle/>
          <a:p>
            <a:pPr>
              <a:lnSpc>
                <a:spcPct val="120000"/>
              </a:lnSpc>
            </a:pPr>
            <a:r>
              <a:rPr lang="en-US" sz="1800" dirty="0">
                <a:solidFill>
                  <a:schemeClr val="accent4"/>
                </a:solidFill>
              </a:rPr>
              <a:t>With Global Futures &amp; Strategic Foresight colleagues from AfricaRice, Bioversity, CIAT, CIFOR, CIMMYT, CIP, ICARDA, ICRAF, ICRISAT, IFPRI, IITA, ILRI, IRRI, IWMI, WorldFish, and other partners</a:t>
            </a:r>
            <a:endParaRPr lang="en-US" sz="1800" dirty="0">
              <a:solidFill>
                <a:schemeClr val="accent4"/>
              </a:solidFill>
              <a:latin typeface="Calibri" panose="020F0502020204030204" pitchFamily="34" charset="0"/>
              <a:cs typeface="Calibri" panose="020F0502020204030204" pitchFamily="34" charset="0"/>
            </a:endParaRPr>
          </a:p>
          <a:p>
            <a:pPr>
              <a:lnSpc>
                <a:spcPct val="120000"/>
              </a:lnSpc>
            </a:pPr>
            <a:endParaRPr lang="en-US" sz="1800" dirty="0">
              <a:solidFill>
                <a:schemeClr val="accent4"/>
              </a:solidFill>
              <a:latin typeface="Calibri" panose="020F0502020204030204" pitchFamily="34" charset="0"/>
              <a:cs typeface="Calibri" panose="020F0502020204030204" pitchFamily="34" charset="0"/>
            </a:endParaRPr>
          </a:p>
          <a:p>
            <a:pPr>
              <a:lnSpc>
                <a:spcPct val="120000"/>
              </a:lnSpc>
            </a:pPr>
            <a:r>
              <a:rPr lang="en-US" sz="1800" b="1" dirty="0">
                <a:solidFill>
                  <a:schemeClr val="accent4"/>
                </a:solidFill>
              </a:rPr>
              <a:t>Impacts World 2017</a:t>
            </a:r>
          </a:p>
          <a:p>
            <a:pPr>
              <a:lnSpc>
                <a:spcPct val="120000"/>
              </a:lnSpc>
            </a:pPr>
            <a:r>
              <a:rPr lang="en-US" sz="1800" dirty="0">
                <a:solidFill>
                  <a:schemeClr val="accent4"/>
                </a:solidFill>
                <a:latin typeface="Calibri" panose="020F0502020204030204" pitchFamily="34" charset="0"/>
                <a:cs typeface="Calibri" panose="020F0502020204030204" pitchFamily="34" charset="0"/>
              </a:rPr>
              <a:t>Potsdam, Germany</a:t>
            </a:r>
            <a:endParaRPr lang="de-DE" sz="1800" dirty="0">
              <a:solidFill>
                <a:schemeClr val="accent4"/>
              </a:solidFill>
              <a:latin typeface="Calibri" panose="020F0502020204030204" pitchFamily="34" charset="0"/>
              <a:cs typeface="Calibri" panose="020F0502020204030204" pitchFamily="34" charset="0"/>
            </a:endParaRPr>
          </a:p>
          <a:p>
            <a:pPr>
              <a:lnSpc>
                <a:spcPct val="120000"/>
              </a:lnSpc>
            </a:pPr>
            <a:r>
              <a:rPr lang="en-US" sz="1800" dirty="0">
                <a:solidFill>
                  <a:schemeClr val="accent4"/>
                </a:solidFill>
                <a:latin typeface="Calibri" panose="020F0502020204030204" pitchFamily="34" charset="0"/>
                <a:cs typeface="Calibri" panose="020F0502020204030204" pitchFamily="34" charset="0"/>
              </a:rPr>
              <a:t>12 October 2017</a:t>
            </a:r>
          </a:p>
        </p:txBody>
      </p:sp>
      <p:graphicFrame>
        <p:nvGraphicFramePr>
          <p:cNvPr id="6" name="Table 5"/>
          <p:cNvGraphicFramePr>
            <a:graphicFrameLocks noGrp="1"/>
          </p:cNvGraphicFramePr>
          <p:nvPr>
            <p:extLst>
              <p:ext uri="{D42A27DB-BD31-4B8C-83A1-F6EECF244321}">
                <p14:modId xmlns:p14="http://schemas.microsoft.com/office/powerpoint/2010/main" val="2809017611"/>
              </p:ext>
            </p:extLst>
          </p:nvPr>
        </p:nvGraphicFramePr>
        <p:xfrm>
          <a:off x="2447809" y="3051149"/>
          <a:ext cx="8516281" cy="1005840"/>
        </p:xfrm>
        <a:graphic>
          <a:graphicData uri="http://schemas.openxmlformats.org/drawingml/2006/table">
            <a:tbl>
              <a:tblPr>
                <a:tableStyleId>{2D5ABB26-0587-4C30-8999-92F81FD0307C}</a:tableStyleId>
              </a:tblPr>
              <a:tblGrid>
                <a:gridCol w="4310042">
                  <a:extLst>
                    <a:ext uri="{9D8B030D-6E8A-4147-A177-3AD203B41FA5}">
                      <a16:colId xmlns="" xmlns:a16="http://schemas.microsoft.com/office/drawing/2014/main" val="1023212229"/>
                    </a:ext>
                  </a:extLst>
                </a:gridCol>
                <a:gridCol w="4206239">
                  <a:extLst>
                    <a:ext uri="{9D8B030D-6E8A-4147-A177-3AD203B41FA5}">
                      <a16:colId xmlns="" xmlns:a16="http://schemas.microsoft.com/office/drawing/2014/main" val="2644858456"/>
                    </a:ext>
                  </a:extLst>
                </a:gridCol>
              </a:tblGrid>
              <a:tr h="370840">
                <a:tc>
                  <a:txBody>
                    <a:bodyPr/>
                    <a:lstStyle/>
                    <a:p>
                      <a:r>
                        <a:rPr lang="en-US" sz="2800" b="1" dirty="0">
                          <a:solidFill>
                            <a:schemeClr val="accent4"/>
                          </a:solidFill>
                          <a:latin typeface="Calibri" panose="020F0502020204030204" pitchFamily="34" charset="0"/>
                          <a:cs typeface="Calibri" panose="020F0502020204030204" pitchFamily="34" charset="0"/>
                        </a:rPr>
                        <a:t>Keith Wiebe </a:t>
                      </a:r>
                    </a:p>
                    <a:p>
                      <a:pPr>
                        <a:lnSpc>
                          <a:spcPct val="100000"/>
                        </a:lnSpc>
                      </a:pPr>
                      <a:r>
                        <a:rPr lang="en-US" sz="1600" dirty="0">
                          <a:solidFill>
                            <a:schemeClr val="accent4"/>
                          </a:solidFill>
                          <a:latin typeface="Calibri" panose="020F0502020204030204" pitchFamily="34" charset="0"/>
                          <a:cs typeface="Calibri" panose="020F0502020204030204" pitchFamily="34" charset="0"/>
                        </a:rPr>
                        <a:t>Senior Research Fellow</a:t>
                      </a:r>
                    </a:p>
                    <a:p>
                      <a:pPr>
                        <a:lnSpc>
                          <a:spcPct val="100000"/>
                        </a:lnSpc>
                      </a:pPr>
                      <a:r>
                        <a:rPr lang="en-US" sz="1600" dirty="0">
                          <a:solidFill>
                            <a:schemeClr val="accent4"/>
                          </a:solidFill>
                          <a:latin typeface="Calibri" panose="020F0502020204030204" pitchFamily="34" charset="0"/>
                          <a:cs typeface="Calibri" panose="020F0502020204030204" pitchFamily="34" charset="0"/>
                        </a:rPr>
                        <a:t>International Food Policy Research Institute</a:t>
                      </a:r>
                    </a:p>
                  </a:txBody>
                  <a:tcPr/>
                </a:tc>
                <a:tc>
                  <a:txBody>
                    <a:bodyPr/>
                    <a:lstStyle/>
                    <a:p>
                      <a:endParaRPr lang="en-US" sz="1400" b="0" dirty="0"/>
                    </a:p>
                  </a:txBody>
                  <a:tcPr/>
                </a:tc>
                <a:extLst>
                  <a:ext uri="{0D108BD9-81ED-4DB2-BD59-A6C34878D82A}">
                    <a16:rowId xmlns="" xmlns:a16="http://schemas.microsoft.com/office/drawing/2014/main" val="824094054"/>
                  </a:ext>
                </a:extLst>
              </a:tr>
            </a:tbl>
          </a:graphicData>
        </a:graphic>
      </p:graphicFrame>
    </p:spTree>
    <p:extLst>
      <p:ext uri="{BB962C8B-B14F-4D97-AF65-F5344CB8AC3E}">
        <p14:creationId xmlns:p14="http://schemas.microsoft.com/office/powerpoint/2010/main" val="68336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3550860" y="5705483"/>
            <a:ext cx="5006340" cy="212408"/>
          </a:xfrm>
          <a:prstGeom prst="rect">
            <a:avLst/>
          </a:prstGeom>
          <a:gradFill flip="none" rotWithShape="1">
            <a:gsLst>
              <a:gs pos="0">
                <a:srgbClr val="8C510A"/>
              </a:gs>
              <a:gs pos="50000">
                <a:srgbClr val="FFFFCC"/>
              </a:gs>
              <a:gs pos="100000">
                <a:srgbClr val="01655E"/>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latin typeface="Calibri" panose="020F0502020204030204" pitchFamily="34" charset="0"/>
            </a:endParaRPr>
          </a:p>
        </p:txBody>
      </p:sp>
      <p:graphicFrame>
        <p:nvGraphicFramePr>
          <p:cNvPr id="9" name="Table 8"/>
          <p:cNvGraphicFramePr>
            <a:graphicFrameLocks noGrp="1"/>
          </p:cNvGraphicFramePr>
          <p:nvPr>
            <p:extLst/>
          </p:nvPr>
        </p:nvGraphicFramePr>
        <p:xfrm>
          <a:off x="3484494" y="5929372"/>
          <a:ext cx="5143500" cy="322695"/>
        </p:xfrm>
        <a:graphic>
          <a:graphicData uri="http://schemas.openxmlformats.org/drawingml/2006/table">
            <a:tbl>
              <a:tblPr firstRow="1" firstCol="1" bandRow="1"/>
              <a:tblGrid>
                <a:gridCol w="1714500">
                  <a:extLst>
                    <a:ext uri="{9D8B030D-6E8A-4147-A177-3AD203B41FA5}">
                      <a16:colId xmlns="" xmlns:a16="http://schemas.microsoft.com/office/drawing/2014/main" val="2220468273"/>
                    </a:ext>
                  </a:extLst>
                </a:gridCol>
                <a:gridCol w="1714500">
                  <a:extLst>
                    <a:ext uri="{9D8B030D-6E8A-4147-A177-3AD203B41FA5}">
                      <a16:colId xmlns="" xmlns:a16="http://schemas.microsoft.com/office/drawing/2014/main" val="1669022002"/>
                    </a:ext>
                  </a:extLst>
                </a:gridCol>
                <a:gridCol w="1714500">
                  <a:extLst>
                    <a:ext uri="{9D8B030D-6E8A-4147-A177-3AD203B41FA5}">
                      <a16:colId xmlns="" xmlns:a16="http://schemas.microsoft.com/office/drawing/2014/main" val="3615094346"/>
                    </a:ext>
                  </a:extLst>
                </a:gridCol>
              </a:tblGrid>
              <a:tr h="322695">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Less Advantageous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0" marR="48895" algn="r">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Advantageous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 xmlns:a16="http://schemas.microsoft.com/office/drawing/2014/main" val="173503310"/>
                  </a:ext>
                </a:extLst>
              </a:tr>
            </a:tbl>
          </a:graphicData>
        </a:graphic>
      </p:graphicFrame>
      <p:sp>
        <p:nvSpPr>
          <p:cNvPr id="8" name="Rectangle 7"/>
          <p:cNvSpPr/>
          <p:nvPr/>
        </p:nvSpPr>
        <p:spPr>
          <a:xfrm>
            <a:off x="2342710" y="6310335"/>
            <a:ext cx="7530353" cy="276999"/>
          </a:xfrm>
          <a:prstGeom prst="rect">
            <a:avLst/>
          </a:prstGeom>
        </p:spPr>
        <p:txBody>
          <a:bodyPr wrap="square">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Source</a:t>
            </a:r>
            <a:r>
              <a:rPr lang="en-US" sz="1200" dirty="0">
                <a:latin typeface="Calibri" panose="020F0502020204030204" pitchFamily="34" charset="0"/>
                <a:ea typeface="Calibri" panose="020F0502020204030204" pitchFamily="34" charset="0"/>
                <a:cs typeface="Times New Roman" panose="02020603050405020304" pitchFamily="18" charset="0"/>
              </a:rPr>
              <a:t>: IFPRI, IMPACT model version 3.3 (Rosegrant et al. 2017)</a:t>
            </a:r>
          </a:p>
        </p:txBody>
      </p:sp>
      <p:graphicFrame>
        <p:nvGraphicFramePr>
          <p:cNvPr id="12" name="Table 11"/>
          <p:cNvGraphicFramePr>
            <a:graphicFrameLocks noGrp="1"/>
          </p:cNvGraphicFramePr>
          <p:nvPr>
            <p:extLst/>
          </p:nvPr>
        </p:nvGraphicFramePr>
        <p:xfrm>
          <a:off x="929390" y="1701670"/>
          <a:ext cx="10613035" cy="3685482"/>
        </p:xfrm>
        <a:graphic>
          <a:graphicData uri="http://schemas.openxmlformats.org/drawingml/2006/table">
            <a:tbl>
              <a:tblPr firstRow="1" firstCol="1" bandRow="1"/>
              <a:tblGrid>
                <a:gridCol w="1184240">
                  <a:extLst>
                    <a:ext uri="{9D8B030D-6E8A-4147-A177-3AD203B41FA5}">
                      <a16:colId xmlns="" xmlns:a16="http://schemas.microsoft.com/office/drawing/2014/main" val="20000"/>
                    </a:ext>
                  </a:extLst>
                </a:gridCol>
                <a:gridCol w="739925">
                  <a:extLst>
                    <a:ext uri="{9D8B030D-6E8A-4147-A177-3AD203B41FA5}">
                      <a16:colId xmlns="" xmlns:a16="http://schemas.microsoft.com/office/drawing/2014/main" val="20001"/>
                    </a:ext>
                  </a:extLst>
                </a:gridCol>
                <a:gridCol w="698817">
                  <a:extLst>
                    <a:ext uri="{9D8B030D-6E8A-4147-A177-3AD203B41FA5}">
                      <a16:colId xmlns="" xmlns:a16="http://schemas.microsoft.com/office/drawing/2014/main" val="20002"/>
                    </a:ext>
                  </a:extLst>
                </a:gridCol>
                <a:gridCol w="773564">
                  <a:extLst>
                    <a:ext uri="{9D8B030D-6E8A-4147-A177-3AD203B41FA5}">
                      <a16:colId xmlns="" xmlns:a16="http://schemas.microsoft.com/office/drawing/2014/main" val="20003"/>
                    </a:ext>
                  </a:extLst>
                </a:gridCol>
                <a:gridCol w="773564">
                  <a:extLst>
                    <a:ext uri="{9D8B030D-6E8A-4147-A177-3AD203B41FA5}">
                      <a16:colId xmlns="" xmlns:a16="http://schemas.microsoft.com/office/drawing/2014/main" val="20004"/>
                    </a:ext>
                  </a:extLst>
                </a:gridCol>
                <a:gridCol w="692830">
                  <a:extLst>
                    <a:ext uri="{9D8B030D-6E8A-4147-A177-3AD203B41FA5}">
                      <a16:colId xmlns="" xmlns:a16="http://schemas.microsoft.com/office/drawing/2014/main" val="20005"/>
                    </a:ext>
                  </a:extLst>
                </a:gridCol>
                <a:gridCol w="691888">
                  <a:extLst>
                    <a:ext uri="{9D8B030D-6E8A-4147-A177-3AD203B41FA5}">
                      <a16:colId xmlns="" xmlns:a16="http://schemas.microsoft.com/office/drawing/2014/main" val="20006"/>
                    </a:ext>
                  </a:extLst>
                </a:gridCol>
                <a:gridCol w="691888">
                  <a:extLst>
                    <a:ext uri="{9D8B030D-6E8A-4147-A177-3AD203B41FA5}">
                      <a16:colId xmlns="" xmlns:a16="http://schemas.microsoft.com/office/drawing/2014/main" val="20007"/>
                    </a:ext>
                  </a:extLst>
                </a:gridCol>
                <a:gridCol w="742585">
                  <a:extLst>
                    <a:ext uri="{9D8B030D-6E8A-4147-A177-3AD203B41FA5}">
                      <a16:colId xmlns="" xmlns:a16="http://schemas.microsoft.com/office/drawing/2014/main" val="20008"/>
                    </a:ext>
                  </a:extLst>
                </a:gridCol>
                <a:gridCol w="773564">
                  <a:extLst>
                    <a:ext uri="{9D8B030D-6E8A-4147-A177-3AD203B41FA5}">
                      <a16:colId xmlns="" xmlns:a16="http://schemas.microsoft.com/office/drawing/2014/main" val="20009"/>
                    </a:ext>
                  </a:extLst>
                </a:gridCol>
                <a:gridCol w="773564">
                  <a:extLst>
                    <a:ext uri="{9D8B030D-6E8A-4147-A177-3AD203B41FA5}">
                      <a16:colId xmlns="" xmlns:a16="http://schemas.microsoft.com/office/drawing/2014/main" val="20010"/>
                    </a:ext>
                  </a:extLst>
                </a:gridCol>
                <a:gridCol w="692830">
                  <a:extLst>
                    <a:ext uri="{9D8B030D-6E8A-4147-A177-3AD203B41FA5}">
                      <a16:colId xmlns="" xmlns:a16="http://schemas.microsoft.com/office/drawing/2014/main" val="20011"/>
                    </a:ext>
                  </a:extLst>
                </a:gridCol>
                <a:gridCol w="691888">
                  <a:extLst>
                    <a:ext uri="{9D8B030D-6E8A-4147-A177-3AD203B41FA5}">
                      <a16:colId xmlns="" xmlns:a16="http://schemas.microsoft.com/office/drawing/2014/main" val="20012"/>
                    </a:ext>
                  </a:extLst>
                </a:gridCol>
                <a:gridCol w="691888">
                  <a:extLst>
                    <a:ext uri="{9D8B030D-6E8A-4147-A177-3AD203B41FA5}">
                      <a16:colId xmlns="" xmlns:a16="http://schemas.microsoft.com/office/drawing/2014/main" val="20013"/>
                    </a:ext>
                  </a:extLst>
                </a:gridCol>
              </a:tblGrid>
              <a:tr h="229047">
                <a:tc rowSpan="3">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Scenario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Avg. Annual Cost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07000"/>
                        </a:lnSpc>
                        <a:spcBef>
                          <a:spcPts val="200"/>
                        </a:spcBef>
                        <a:spcAft>
                          <a:spcPts val="2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7000"/>
                        </a:lnSpc>
                        <a:spcBef>
                          <a:spcPts val="200"/>
                        </a:spcBef>
                        <a:spcAft>
                          <a:spcPts val="2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2050</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31901">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SLO2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SLO2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SLO3</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8093">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GDP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Ag Supply</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Hunger</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Water Use</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GHG</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Forest</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GDP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Ag Supply</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Hunger</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Water Use</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GHG</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Forest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197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MED R&amp;D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E9AF"/>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E9C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E7C7"/>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E2C5"/>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EC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BDFB5"/>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0EDBF"/>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4C4B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3CEC2"/>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8D6C3"/>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FC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6DA78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6FA98E"/>
                    </a:solidFill>
                  </a:tcPr>
                </a:tc>
                <a:extLst>
                  <a:ext uri="{0D108BD9-81ED-4DB2-BD59-A6C34878D82A}">
                    <a16:rowId xmlns="" xmlns:a16="http://schemas.microsoft.com/office/drawing/2014/main" val="10003"/>
                  </a:ext>
                </a:extLst>
              </a:tr>
              <a:tr h="25197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HIGH R&amp;D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EDEA2"/>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0D4C3"/>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80CDC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7AC8B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CFD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7D4A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4E5B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69E94"/>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6ABA0"/>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DB1A6"/>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6F9C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19746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1F786B"/>
                    </a:solidFill>
                  </a:tcPr>
                </a:tc>
                <a:extLst>
                  <a:ext uri="{0D108BD9-81ED-4DB2-BD59-A6C34878D82A}">
                    <a16:rowId xmlns="" xmlns:a16="http://schemas.microsoft.com/office/drawing/2014/main" val="10004"/>
                  </a:ext>
                </a:extLst>
              </a:tr>
              <a:tr h="25197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HIGH+NARS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CE8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BC9B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73C2B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5A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BFD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BCCA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DE1B6"/>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2D8A8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39948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469E94"/>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4F8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04675F"/>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086A61"/>
                    </a:solidFill>
                  </a:tcPr>
                </a:tc>
                <a:extLst>
                  <a:ext uri="{0D108BD9-81ED-4DB2-BD59-A6C34878D82A}">
                    <a16:rowId xmlns="" xmlns:a16="http://schemas.microsoft.com/office/drawing/2014/main" val="10005"/>
                  </a:ext>
                </a:extLst>
              </a:tr>
              <a:tr h="25197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HIGH+RE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EDEA2"/>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FB3A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4BA29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2A877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AFB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87B69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7D4A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2E8B82"/>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3B958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479F95"/>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4F8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01665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01665E"/>
                    </a:solidFill>
                  </a:tcPr>
                </a:tc>
                <a:extLst>
                  <a:ext uri="{0D108BD9-81ED-4DB2-BD59-A6C34878D82A}">
                    <a16:rowId xmlns="" xmlns:a16="http://schemas.microsoft.com/office/drawing/2014/main" val="10006"/>
                  </a:ext>
                </a:extLst>
              </a:tr>
              <a:tr h="25197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REGION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D69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1DAC4"/>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0D4C3"/>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6CFC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DFEC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1DAB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AB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0A69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EB2A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5B7A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7FAC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297E6F"/>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338474"/>
                    </a:solidFill>
                  </a:tcPr>
                </a:tc>
                <a:extLst>
                  <a:ext uri="{0D108BD9-81ED-4DB2-BD59-A6C34878D82A}">
                    <a16:rowId xmlns="" xmlns:a16="http://schemas.microsoft.com/office/drawing/2014/main" val="10007"/>
                  </a:ext>
                </a:extLst>
              </a:tr>
              <a:tr h="251970">
                <a:tc>
                  <a:txBody>
                    <a:bodyPr/>
                    <a:lstStyle/>
                    <a:p>
                      <a:pPr marL="0" marR="0">
                        <a:lnSpc>
                          <a:spcPct val="107000"/>
                        </a:lnSpc>
                        <a:spcBef>
                          <a:spcPts val="0"/>
                        </a:spcBef>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Irrig</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Exp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FC27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FCC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FDC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0F9CA"/>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641F"/>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DF4C4"/>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5F9C8"/>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0F9C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5FBC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3FA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C510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6F1B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AE0A9"/>
                    </a:solidFill>
                  </a:tcPr>
                </a:tc>
                <a:extLst>
                  <a:ext uri="{0D108BD9-81ED-4DB2-BD59-A6C34878D82A}">
                    <a16:rowId xmlns="" xmlns:a16="http://schemas.microsoft.com/office/drawing/2014/main" val="10008"/>
                  </a:ext>
                </a:extLst>
              </a:tr>
              <a:tr h="25197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IX+WUE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AB66"/>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FF3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5EF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DEB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89A83"/>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DF4C4"/>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2F8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3EE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6EF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1F3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09580"/>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DFEC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7F3BF"/>
                    </a:solidFill>
                  </a:tcPr>
                </a:tc>
                <a:extLst>
                  <a:ext uri="{0D108BD9-81ED-4DB2-BD59-A6C34878D82A}">
                    <a16:rowId xmlns="" xmlns:a16="http://schemas.microsoft.com/office/drawing/2014/main" val="10009"/>
                  </a:ext>
                </a:extLst>
              </a:tr>
              <a:tr h="25197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ISWM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BC7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0FAC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7F6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8F5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ABD"/>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9FB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FECB"/>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F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5EF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F2C9"/>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CD7AF"/>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4F8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7FAC9"/>
                    </a:solidFill>
                  </a:tcPr>
                </a:tc>
                <a:extLst>
                  <a:ext uri="{0D108BD9-81ED-4DB2-BD59-A6C34878D82A}">
                    <a16:rowId xmlns="" xmlns:a16="http://schemas.microsoft.com/office/drawing/2014/main" val="10010"/>
                  </a:ext>
                </a:extLst>
              </a:tr>
              <a:tr h="25197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RMM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9A54"/>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C5"/>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E3C6"/>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E5C6"/>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A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8342"/>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CA9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E3C6"/>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4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CC7"/>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DC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510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510A"/>
                    </a:solidFill>
                  </a:tcPr>
                </a:tc>
                <a:extLst>
                  <a:ext uri="{0D108BD9-81ED-4DB2-BD59-A6C34878D82A}">
                    <a16:rowId xmlns="" xmlns:a16="http://schemas.microsoft.com/office/drawing/2014/main" val="10011"/>
                  </a:ext>
                </a:extLst>
              </a:tr>
              <a:tr h="25197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COMP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510A"/>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8E85"/>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7A7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665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8171"/>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BD9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2AC"/>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665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665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877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665E"/>
                    </a:solidFill>
                  </a:tcPr>
                </a:tc>
                <a:tc>
                  <a:txBody>
                    <a:bodyPr/>
                    <a:lstStyle/>
                    <a:p>
                      <a:pPr marL="0" marR="0" algn="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6E63"/>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6B62"/>
                    </a:solidFill>
                  </a:tcPr>
                </a:tc>
                <a:extLst>
                  <a:ext uri="{0D108BD9-81ED-4DB2-BD59-A6C34878D82A}">
                    <a16:rowId xmlns="" xmlns:a16="http://schemas.microsoft.com/office/drawing/2014/main" val="10012"/>
                  </a:ext>
                </a:extLst>
              </a:tr>
            </a:tbl>
          </a:graphicData>
        </a:graphic>
      </p:graphicFrame>
      <p:sp>
        <p:nvSpPr>
          <p:cNvPr id="10" name="Title 1"/>
          <p:cNvSpPr>
            <a:spLocks noGrp="1"/>
          </p:cNvSpPr>
          <p:nvPr>
            <p:ph type="title"/>
          </p:nvPr>
        </p:nvSpPr>
        <p:spPr>
          <a:xfrm>
            <a:off x="929390" y="331469"/>
            <a:ext cx="11152120" cy="883777"/>
          </a:xfrm>
        </p:spPr>
        <p:txBody>
          <a:bodyPr>
            <a:noAutofit/>
          </a:bodyPr>
          <a:lstStyle/>
          <a:p>
            <a:r>
              <a:rPr lang="en-US" sz="4000" b="1" dirty="0"/>
              <a:t>Tradeoffs and synergies under alternative scenarios</a:t>
            </a:r>
            <a:r>
              <a:rPr lang="en-US" sz="3200" dirty="0"/>
              <a:t/>
            </a:r>
            <a:br>
              <a:rPr lang="en-US" sz="3200" dirty="0"/>
            </a:br>
            <a:r>
              <a:rPr lang="en-US" sz="2800" i="1" dirty="0"/>
              <a:t>(percentage change relative to baseline in 2030 and 2050)</a:t>
            </a:r>
            <a:endParaRPr lang="en-US" sz="3200" i="1" dirty="0">
              <a:solidFill>
                <a:schemeClr val="accent4"/>
              </a:solidFill>
            </a:endParaRPr>
          </a:p>
        </p:txBody>
      </p:sp>
      <p:sp>
        <p:nvSpPr>
          <p:cNvPr id="11" name="Rectangle 10"/>
          <p:cNvSpPr/>
          <p:nvPr/>
        </p:nvSpPr>
        <p:spPr>
          <a:xfrm>
            <a:off x="2126974" y="2790489"/>
            <a:ext cx="9415451" cy="339918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3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874" y="332939"/>
            <a:ext cx="8305800" cy="1006107"/>
          </a:xfrm>
        </p:spPr>
        <p:txBody>
          <a:bodyPr>
            <a:noAutofit/>
          </a:bodyPr>
          <a:lstStyle/>
          <a:p>
            <a:pPr>
              <a:lnSpc>
                <a:spcPct val="90000"/>
              </a:lnSpc>
            </a:pPr>
            <a:r>
              <a:rPr lang="en-US" sz="4000" b="1" dirty="0"/>
              <a:t>Hunger in 2030</a:t>
            </a:r>
            <a:r>
              <a:rPr lang="en-US" sz="3200" dirty="0"/>
              <a:t/>
            </a:r>
            <a:br>
              <a:rPr lang="en-US" sz="3200" dirty="0"/>
            </a:br>
            <a:r>
              <a:rPr lang="en-US" sz="2800" i="1" dirty="0"/>
              <a:t>by climate and investment scenario</a:t>
            </a:r>
            <a:endParaRPr lang="en-US" sz="1600" i="1" dirty="0"/>
          </a:p>
        </p:txBody>
      </p:sp>
      <p:sp>
        <p:nvSpPr>
          <p:cNvPr id="12" name="Title 1"/>
          <p:cNvSpPr txBox="1">
            <a:spLocks/>
          </p:cNvSpPr>
          <p:nvPr/>
        </p:nvSpPr>
        <p:spPr>
          <a:xfrm>
            <a:off x="1941911" y="1333552"/>
            <a:ext cx="8305800" cy="278551"/>
          </a:xfrm>
          <a:prstGeom prst="rect">
            <a:avLst/>
          </a:prstGeom>
        </p:spPr>
        <p:txBody>
          <a:bodyPr vert="horz" lIns="91440" tIns="45720" rIns="91440" bIns="45720" rtlCol="0" anchor="ctr">
            <a:noAutofit/>
          </a:bodyPr>
          <a:lstStyle>
            <a:lvl1pPr algn="l" defTabSz="685800" rtl="0" eaLnBrk="1" latinLnBrk="0" hangingPunct="1">
              <a:spcBef>
                <a:spcPct val="0"/>
              </a:spcBef>
              <a:buNone/>
              <a:defRPr sz="3000" kern="1200">
                <a:solidFill>
                  <a:schemeClr val="accent4"/>
                </a:solidFill>
                <a:latin typeface="Calibri" panose="020F0502020204030204" pitchFamily="34" charset="0"/>
                <a:ea typeface="+mj-ea"/>
                <a:cs typeface="Calibri" panose="020F0502020204030204" pitchFamily="34" charset="0"/>
              </a:defRPr>
            </a:lvl1pPr>
          </a:lstStyle>
          <a:p>
            <a:pPr algn="ctr">
              <a:lnSpc>
                <a:spcPct val="90000"/>
              </a:lnSpc>
            </a:pPr>
            <a:r>
              <a:rPr lang="en-US" sz="1600" dirty="0"/>
              <a:t>(Bars showing numbers on the left axis, dots showing shares on the right axis)</a:t>
            </a:r>
          </a:p>
        </p:txBody>
      </p:sp>
      <p:sp>
        <p:nvSpPr>
          <p:cNvPr id="8" name="Rectangle 7"/>
          <p:cNvSpPr/>
          <p:nvPr/>
        </p:nvSpPr>
        <p:spPr>
          <a:xfrm>
            <a:off x="1941911" y="5894478"/>
            <a:ext cx="8912288" cy="738664"/>
          </a:xfrm>
          <a:prstGeom prst="rect">
            <a:avLst/>
          </a:prstGeom>
        </p:spPr>
        <p:txBody>
          <a:bodyPr wrap="square">
            <a:spAutoFit/>
          </a:bodyPr>
          <a:lstStyle/>
          <a:p>
            <a:r>
              <a:rPr lang="en-US" sz="1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Note</a:t>
            </a:r>
            <a:r>
              <a:rPr lang="en-US" sz="1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2030-NoCC assumes a constant 2005 climate; 2030-CC reflects climate change using RCP 8.5 and the Hadley Climate Model, and 2030-COMP assumes climate change plus increased investment in developing country agriculture.</a:t>
            </a:r>
          </a:p>
          <a:p>
            <a:r>
              <a:rPr lang="en-US" sz="1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Source</a:t>
            </a:r>
            <a:r>
              <a:rPr lang="en-US" sz="1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IFPRI, IMPACT model version 3.3 (Rosegrant et al. 2017).</a:t>
            </a:r>
          </a:p>
        </p:txBody>
      </p:sp>
      <p:grpSp>
        <p:nvGrpSpPr>
          <p:cNvPr id="14" name="Group 13"/>
          <p:cNvGrpSpPr/>
          <p:nvPr/>
        </p:nvGrpSpPr>
        <p:grpSpPr>
          <a:xfrm>
            <a:off x="1062618" y="1698999"/>
            <a:ext cx="10070202" cy="4181840"/>
            <a:chOff x="1062618" y="1698999"/>
            <a:chExt cx="10070202" cy="4181840"/>
          </a:xfrm>
        </p:grpSpPr>
        <p:grpSp>
          <p:nvGrpSpPr>
            <p:cNvPr id="4" name="Group 3"/>
            <p:cNvGrpSpPr/>
            <p:nvPr/>
          </p:nvGrpSpPr>
          <p:grpSpPr>
            <a:xfrm>
              <a:off x="1062618" y="1698999"/>
              <a:ext cx="10070202" cy="4181840"/>
              <a:chOff x="1062618" y="1698999"/>
              <a:chExt cx="10070202" cy="4181840"/>
            </a:xfrm>
          </p:grpSpPr>
          <p:cxnSp>
            <p:nvCxnSpPr>
              <p:cNvPr id="7" name="Straight Connector 6"/>
              <p:cNvCxnSpPr/>
              <p:nvPr/>
            </p:nvCxnSpPr>
            <p:spPr>
              <a:xfrm flipV="1">
                <a:off x="1062618" y="1698999"/>
                <a:ext cx="10070202" cy="1"/>
              </a:xfrm>
              <a:prstGeom prst="line">
                <a:avLst/>
              </a:prstGeom>
              <a:ln/>
            </p:spPr>
            <p:style>
              <a:lnRef idx="1">
                <a:schemeClr val="accent3"/>
              </a:lnRef>
              <a:fillRef idx="0">
                <a:schemeClr val="accent3"/>
              </a:fillRef>
              <a:effectRef idx="0">
                <a:schemeClr val="accent3"/>
              </a:effectRef>
              <a:fontRef idx="minor">
                <a:schemeClr val="tx1"/>
              </a:fontRef>
            </p:style>
          </p:cxnSp>
          <p:grpSp>
            <p:nvGrpSpPr>
              <p:cNvPr id="11" name="Group 10"/>
              <p:cNvGrpSpPr/>
              <p:nvPr/>
            </p:nvGrpSpPr>
            <p:grpSpPr>
              <a:xfrm>
                <a:off x="1705403" y="1895779"/>
                <a:ext cx="8473991" cy="3985060"/>
                <a:chOff x="870734" y="2483988"/>
                <a:chExt cx="7214269" cy="3485116"/>
              </a:xfrm>
            </p:grpSpPr>
            <p:cxnSp>
              <p:nvCxnSpPr>
                <p:cNvPr id="10" name="Straight Connector 9"/>
                <p:cNvCxnSpPr/>
                <p:nvPr/>
              </p:nvCxnSpPr>
              <p:spPr>
                <a:xfrm>
                  <a:off x="1721224" y="4437529"/>
                  <a:ext cx="55939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734" y="2483988"/>
                  <a:ext cx="7214269" cy="3485116"/>
                </a:xfrm>
                <a:prstGeom prst="rect">
                  <a:avLst/>
                </a:prstGeom>
              </p:spPr>
            </p:pic>
          </p:grpSp>
        </p:grpSp>
        <p:cxnSp>
          <p:nvCxnSpPr>
            <p:cNvPr id="13" name="Straight Connector 12"/>
            <p:cNvCxnSpPr/>
            <p:nvPr/>
          </p:nvCxnSpPr>
          <p:spPr>
            <a:xfrm flipV="1">
              <a:off x="2643395" y="4129558"/>
              <a:ext cx="6669154" cy="5732"/>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03014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t="839" r="27499" b="26148"/>
          <a:stretch/>
        </p:blipFill>
        <p:spPr>
          <a:xfrm>
            <a:off x="3112770" y="5512418"/>
            <a:ext cx="5966460" cy="617220"/>
          </a:xfrm>
          <a:prstGeom prst="rect">
            <a:avLst/>
          </a:prstGeom>
        </p:spPr>
      </p:pic>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b="8981"/>
          <a:stretch/>
        </p:blipFill>
        <p:spPr>
          <a:xfrm>
            <a:off x="677541" y="1607939"/>
            <a:ext cx="10836918" cy="3847525"/>
          </a:xfrm>
          <a:prstGeom prst="rect">
            <a:avLst/>
          </a:prstGeom>
          <a:ln>
            <a:solidFill>
              <a:schemeClr val="tx1"/>
            </a:solidFill>
          </a:ln>
        </p:spPr>
      </p:pic>
      <p:sp>
        <p:nvSpPr>
          <p:cNvPr id="7" name="Rectangle 6"/>
          <p:cNvSpPr/>
          <p:nvPr/>
        </p:nvSpPr>
        <p:spPr>
          <a:xfrm>
            <a:off x="621399" y="6186591"/>
            <a:ext cx="11167110" cy="461665"/>
          </a:xfrm>
          <a:prstGeom prst="rect">
            <a:avLst/>
          </a:prstGeom>
        </p:spPr>
        <p:txBody>
          <a:bodyPr wrap="square">
            <a:spAutoFit/>
          </a:bodyPr>
          <a:lstStyle/>
          <a:p>
            <a:r>
              <a:rPr lang="en-US"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Note</a:t>
            </a:r>
            <a:r>
              <a:rPr lang="en-US"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2050 results reflect climate change impacts simulated using RCP 8.5 and the Hadley Climate Model.</a:t>
            </a:r>
          </a:p>
          <a:p>
            <a:r>
              <a:rPr lang="en-US"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Source</a:t>
            </a:r>
            <a:r>
              <a:rPr lang="en-US"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IFPRI, IMPACT model version 3.3 (Rosegrant et al. 2017).</a:t>
            </a:r>
          </a:p>
        </p:txBody>
      </p:sp>
      <p:sp>
        <p:nvSpPr>
          <p:cNvPr id="8" name="Title 1"/>
          <p:cNvSpPr txBox="1">
            <a:spLocks/>
          </p:cNvSpPr>
          <p:nvPr/>
        </p:nvSpPr>
        <p:spPr>
          <a:xfrm>
            <a:off x="986890" y="375502"/>
            <a:ext cx="10527568" cy="993681"/>
          </a:xfrm>
          <a:prstGeom prst="rect">
            <a:avLst/>
          </a:prstGeom>
        </p:spPr>
        <p:txBody>
          <a:bodyPr vert="horz" lIns="91440" tIns="45720" rIns="91440" bIns="45720" rtlCol="0" anchor="ctr">
            <a:noAutofit/>
          </a:bodyPr>
          <a:lstStyle>
            <a:lvl1pPr algn="l" defTabSz="685800" rtl="0" eaLnBrk="1" latinLnBrk="0" hangingPunct="1">
              <a:spcBef>
                <a:spcPct val="0"/>
              </a:spcBef>
              <a:buNone/>
              <a:defRPr sz="3000" kern="1200">
                <a:solidFill>
                  <a:schemeClr val="accent4"/>
                </a:solidFill>
                <a:latin typeface="Calibri" panose="020F0502020204030204" pitchFamily="34" charset="0"/>
                <a:ea typeface="+mj-ea"/>
                <a:cs typeface="Calibri" panose="020F0502020204030204" pitchFamily="34" charset="0"/>
              </a:defRPr>
            </a:lvl1pPr>
          </a:lstStyle>
          <a:p>
            <a:pPr>
              <a:lnSpc>
                <a:spcPts val="3800"/>
              </a:lnSpc>
            </a:pPr>
            <a:r>
              <a:rPr lang="en-US" sz="4000" b="1" dirty="0"/>
              <a:t>Diet, nutrition, and health: Progress relative to WHO targets </a:t>
            </a:r>
            <a:r>
              <a:rPr lang="en-US" sz="2800" dirty="0"/>
              <a:t>(</a:t>
            </a:r>
            <a:r>
              <a:rPr lang="en-US" sz="2800" i="1" dirty="0"/>
              <a:t>baseline with climate change</a:t>
            </a:r>
            <a:r>
              <a:rPr lang="en-US" sz="2800" dirty="0"/>
              <a:t>)</a:t>
            </a:r>
          </a:p>
        </p:txBody>
      </p:sp>
      <p:sp>
        <p:nvSpPr>
          <p:cNvPr id="6" name="Rectangle 5">
            <a:extLst>
              <a:ext uri="{FF2B5EF4-FFF2-40B4-BE49-F238E27FC236}">
                <a16:creationId xmlns="" xmlns:a16="http://schemas.microsoft.com/office/drawing/2014/main" id="{B34D2234-2D07-4654-B28D-3AF9A77CEF7A}"/>
              </a:ext>
            </a:extLst>
          </p:cNvPr>
          <p:cNvSpPr/>
          <p:nvPr/>
        </p:nvSpPr>
        <p:spPr>
          <a:xfrm>
            <a:off x="2214064" y="2572764"/>
            <a:ext cx="9415451" cy="354816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6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81" y="375503"/>
            <a:ext cx="10527568" cy="868362"/>
          </a:xfrm>
        </p:spPr>
        <p:txBody>
          <a:bodyPr/>
          <a:lstStyle/>
          <a:p>
            <a:r>
              <a:rPr lang="en-US" sz="4000" b="1" dirty="0"/>
              <a:t>Key findings</a:t>
            </a:r>
          </a:p>
        </p:txBody>
      </p:sp>
      <p:sp>
        <p:nvSpPr>
          <p:cNvPr id="3" name="Content Placeholder 2"/>
          <p:cNvSpPr>
            <a:spLocks noGrp="1"/>
          </p:cNvSpPr>
          <p:nvPr>
            <p:ph idx="1"/>
          </p:nvPr>
        </p:nvSpPr>
        <p:spPr>
          <a:xfrm>
            <a:off x="620113" y="1610466"/>
            <a:ext cx="11312807" cy="4404667"/>
          </a:xfrm>
        </p:spPr>
        <p:txBody>
          <a:bodyPr>
            <a:noAutofit/>
          </a:bodyPr>
          <a:lstStyle/>
          <a:p>
            <a:pPr indent="-365760">
              <a:spcBef>
                <a:spcPts val="600"/>
              </a:spcBef>
              <a:spcAft>
                <a:spcPts val="1200"/>
              </a:spcAft>
            </a:pPr>
            <a:r>
              <a:rPr lang="en-US" sz="3400" dirty="0">
                <a:solidFill>
                  <a:schemeClr val="tx1">
                    <a:lumMod val="75000"/>
                    <a:lumOff val="25000"/>
                  </a:schemeClr>
                </a:solidFill>
              </a:rPr>
              <a:t>Population and income growth will drive growth in demand</a:t>
            </a:r>
          </a:p>
          <a:p>
            <a:pPr indent="-365760">
              <a:spcBef>
                <a:spcPts val="600"/>
              </a:spcBef>
              <a:spcAft>
                <a:spcPts val="1200"/>
              </a:spcAft>
            </a:pPr>
            <a:r>
              <a:rPr lang="en-US" sz="3400" dirty="0">
                <a:solidFill>
                  <a:schemeClr val="tx1">
                    <a:lumMod val="75000"/>
                    <a:lumOff val="25000"/>
                  </a:schemeClr>
                </a:solidFill>
              </a:rPr>
              <a:t>Food security is projected to improve</a:t>
            </a:r>
          </a:p>
          <a:p>
            <a:pPr indent="-365760">
              <a:spcBef>
                <a:spcPts val="600"/>
              </a:spcBef>
              <a:spcAft>
                <a:spcPts val="1200"/>
              </a:spcAft>
            </a:pPr>
            <a:r>
              <a:rPr lang="en-US" sz="3400" dirty="0">
                <a:solidFill>
                  <a:schemeClr val="tx1">
                    <a:lumMod val="75000"/>
                    <a:lumOff val="25000"/>
                  </a:schemeClr>
                </a:solidFill>
              </a:rPr>
              <a:t>Climate change will slow this progress</a:t>
            </a:r>
          </a:p>
          <a:p>
            <a:pPr indent="-365760">
              <a:spcBef>
                <a:spcPts val="600"/>
              </a:spcBef>
              <a:spcAft>
                <a:spcPts val="1200"/>
              </a:spcAft>
            </a:pPr>
            <a:r>
              <a:rPr lang="en-US" sz="3400" dirty="0">
                <a:solidFill>
                  <a:schemeClr val="tx1">
                    <a:lumMod val="75000"/>
                    <a:lumOff val="25000"/>
                  </a:schemeClr>
                </a:solidFill>
              </a:rPr>
              <a:t>Important implications for nutrients, diets, and health</a:t>
            </a:r>
          </a:p>
        </p:txBody>
      </p:sp>
    </p:spTree>
    <p:extLst>
      <p:ext uri="{BB962C8B-B14F-4D97-AF65-F5344CB8AC3E}">
        <p14:creationId xmlns:p14="http://schemas.microsoft.com/office/powerpoint/2010/main" val="10722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77" y="2538485"/>
            <a:ext cx="8802806" cy="908804"/>
          </a:xfrm>
        </p:spPr>
        <p:txBody>
          <a:bodyPr anchor="ctr">
            <a:normAutofit/>
          </a:bodyPr>
          <a:lstStyle/>
          <a:p>
            <a:pPr marL="0" indent="0" algn="ctr">
              <a:buNone/>
            </a:pPr>
            <a:r>
              <a:rPr lang="en-US" sz="4400" b="1" dirty="0">
                <a:solidFill>
                  <a:schemeClr val="accent4"/>
                </a:solidFill>
              </a:rPr>
              <a:t>Thank you</a:t>
            </a:r>
            <a:endParaRPr lang="en-US" sz="3600" b="1" dirty="0"/>
          </a:p>
        </p:txBody>
      </p:sp>
      <p:grpSp>
        <p:nvGrpSpPr>
          <p:cNvPr id="4" name="Group 3"/>
          <p:cNvGrpSpPr/>
          <p:nvPr/>
        </p:nvGrpSpPr>
        <p:grpSpPr>
          <a:xfrm>
            <a:off x="1754444" y="5465814"/>
            <a:ext cx="8687459" cy="888598"/>
            <a:chOff x="273739" y="5832086"/>
            <a:chExt cx="8687459" cy="888598"/>
          </a:xfrm>
        </p:grpSpPr>
        <p:pic>
          <p:nvPicPr>
            <p:cNvPr id="5" name="Picture 2" descr="https://ccafs.cgiar.org/sites/default/files/files/ccafs%20logo%20for%20we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0460" y="5959366"/>
              <a:ext cx="2045678" cy="76131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96592" y="5832086"/>
              <a:ext cx="796754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5572" y="6092761"/>
              <a:ext cx="854641" cy="57292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850" y="6029808"/>
              <a:ext cx="636463" cy="636463"/>
            </a:xfrm>
            <a:prstGeom prst="rect">
              <a:avLst/>
            </a:prstGeom>
          </p:spPr>
        </p:pic>
        <p:pic>
          <p:nvPicPr>
            <p:cNvPr id="9" name="Picture 2" descr="PIM_Logo_Orange_WhiteTex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3739" y="6034156"/>
              <a:ext cx="1107949" cy="62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98674" y="6092761"/>
              <a:ext cx="1162524" cy="55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U.S. Agency for International Developm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43926" y="6180084"/>
              <a:ext cx="1322386" cy="412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agmip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78228" y="6034156"/>
              <a:ext cx="1235771" cy="5744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a:grpSpLocks noChangeAspect="1"/>
          </p:cNvGrpSpPr>
          <p:nvPr/>
        </p:nvGrpSpPr>
        <p:grpSpPr>
          <a:xfrm>
            <a:off x="1754444" y="4747061"/>
            <a:ext cx="8626076" cy="655113"/>
            <a:chOff x="128052" y="5383589"/>
            <a:chExt cx="8898185" cy="675778"/>
          </a:xfrm>
        </p:grpSpPr>
        <p:pic>
          <p:nvPicPr>
            <p:cNvPr id="14" name="Picture 20" descr="ICRISAT-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15881" y="5479428"/>
              <a:ext cx="811914" cy="5799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OGO-africarice-landscap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052" y="5629356"/>
              <a:ext cx="1004817" cy="3114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550px-Bioversity_logo.sv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3991" y="5383589"/>
              <a:ext cx="604677" cy="5260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IAT-log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72403" y="5614620"/>
              <a:ext cx="457742" cy="3269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IFOR_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016636" y="5501243"/>
              <a:ext cx="449481" cy="4240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IMMYT-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71953" y="5572728"/>
              <a:ext cx="602708" cy="4305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International Potato Cente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078173" y="5613542"/>
              <a:ext cx="715962" cy="3117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http://www.icarda.org/sites/default/files/icarda-new-logo-final-jan.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804867" y="5689644"/>
              <a:ext cx="653698" cy="1789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IITA Bibliography logo"/>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168816" y="5606570"/>
              <a:ext cx="569484" cy="3163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ILRI-logo"/>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764963" y="5542665"/>
              <a:ext cx="621866" cy="4441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IRRI logo left align"/>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402369" y="5642514"/>
              <a:ext cx="935145" cy="2556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International Water Management Institute (IWMI)"/>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326362" y="5573774"/>
              <a:ext cx="803104" cy="3491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0" descr="WorldFish-Logo-e1381828906770"/>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107698" y="5417144"/>
              <a:ext cx="918539" cy="545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ome"/>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829329" y="5443422"/>
              <a:ext cx="406265" cy="4694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328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73" y="335780"/>
            <a:ext cx="10883137" cy="1039336"/>
          </a:xfrm>
        </p:spPr>
        <p:txBody>
          <a:bodyPr>
            <a:normAutofit fontScale="90000"/>
          </a:bodyPr>
          <a:lstStyle/>
          <a:p>
            <a:r>
              <a:rPr lang="en-US" sz="4400" b="1" dirty="0"/>
              <a:t>Modeling alternative futures for agriculture:</a:t>
            </a:r>
            <a:r>
              <a:rPr lang="en-US" sz="4400" dirty="0"/>
              <a:t/>
            </a:r>
            <a:br>
              <a:rPr lang="en-US" sz="4400" dirty="0"/>
            </a:br>
            <a:r>
              <a:rPr lang="en-US" sz="3600" i="1" dirty="0"/>
              <a:t>biophysical and socioeconomic drivers and effects</a:t>
            </a:r>
            <a:endParaRPr lang="en-US" sz="2400" i="1" dirty="0"/>
          </a:p>
        </p:txBody>
      </p:sp>
      <p:grpSp>
        <p:nvGrpSpPr>
          <p:cNvPr id="8" name="Group 7"/>
          <p:cNvGrpSpPr/>
          <p:nvPr/>
        </p:nvGrpSpPr>
        <p:grpSpPr>
          <a:xfrm>
            <a:off x="2017593" y="2275055"/>
            <a:ext cx="5834828" cy="1506947"/>
            <a:chOff x="1654586" y="3052819"/>
            <a:chExt cx="5834828" cy="1506947"/>
          </a:xfrm>
        </p:grpSpPr>
        <p:grpSp>
          <p:nvGrpSpPr>
            <p:cNvPr id="9" name="Group 8"/>
            <p:cNvGrpSpPr/>
            <p:nvPr/>
          </p:nvGrpSpPr>
          <p:grpSpPr>
            <a:xfrm>
              <a:off x="1654586" y="3451770"/>
              <a:ext cx="5834828" cy="1107996"/>
              <a:chOff x="1671439" y="5321513"/>
              <a:chExt cx="5834828" cy="1107996"/>
            </a:xfrm>
          </p:grpSpPr>
          <p:sp>
            <p:nvSpPr>
              <p:cNvPr id="14" name="TextBox 13"/>
              <p:cNvSpPr txBox="1"/>
              <p:nvPr/>
            </p:nvSpPr>
            <p:spPr>
              <a:xfrm>
                <a:off x="1671439" y="5321513"/>
                <a:ext cx="955343" cy="1107996"/>
              </a:xfrm>
              <a:prstGeom prst="rect">
                <a:avLst/>
              </a:prstGeom>
              <a:solidFill>
                <a:srgbClr val="60A4E2"/>
              </a:solidFill>
              <a:effectLst>
                <a:outerShdw blurRad="50800" dist="38100" dir="2400000" algn="ctr" rotWithShape="0">
                  <a:schemeClr val="bg2">
                    <a:lumMod val="75000"/>
                  </a:schemeClr>
                </a:outerShdw>
              </a:effectLst>
            </p:spPr>
            <p:txBody>
              <a:bodyPr wrap="square" rtlCol="0">
                <a:spAutoFit/>
              </a:bodyPr>
              <a:lstStyle/>
              <a:p>
                <a:pPr algn="ctr"/>
                <a:endParaRPr lang="en-US" sz="1100" dirty="0">
                  <a:solidFill>
                    <a:prstClr val="black"/>
                  </a:solidFill>
                  <a:latin typeface="Calibri" panose="020F0502020204030204" pitchFamily="34" charset="0"/>
                </a:endParaRPr>
              </a:p>
              <a:p>
                <a:pPr algn="ctr"/>
                <a:r>
                  <a:rPr lang="en-US" sz="1100" dirty="0">
                    <a:solidFill>
                      <a:prstClr val="black"/>
                    </a:solidFill>
                    <a:latin typeface="Calibri" panose="020F0502020204030204" pitchFamily="34" charset="0"/>
                  </a:rPr>
                  <a:t>General circulation models (GCMs)</a:t>
                </a:r>
              </a:p>
              <a:p>
                <a:pPr algn="ctr"/>
                <a:endParaRPr lang="en-US" sz="1100" dirty="0">
                  <a:solidFill>
                    <a:prstClr val="black"/>
                  </a:solidFill>
                  <a:latin typeface="Calibri" panose="020F0502020204030204" pitchFamily="34" charset="0"/>
                </a:endParaRPr>
              </a:p>
            </p:txBody>
          </p:sp>
          <p:sp>
            <p:nvSpPr>
              <p:cNvPr id="15" name="TextBox 14"/>
              <p:cNvSpPr txBox="1"/>
              <p:nvPr/>
            </p:nvSpPr>
            <p:spPr>
              <a:xfrm>
                <a:off x="3616657" y="5321513"/>
                <a:ext cx="955343" cy="1107996"/>
              </a:xfrm>
              <a:prstGeom prst="rect">
                <a:avLst/>
              </a:prstGeom>
              <a:solidFill>
                <a:srgbClr val="6CC076"/>
              </a:solidFill>
              <a:effectLst>
                <a:outerShdw blurRad="50800" dist="38100" dir="2400000" algn="ctr" rotWithShape="0">
                  <a:schemeClr val="bg2">
                    <a:lumMod val="75000"/>
                  </a:schemeClr>
                </a:outerShdw>
              </a:effectLst>
            </p:spPr>
            <p:txBody>
              <a:bodyPr wrap="square" rtlCol="0">
                <a:spAutoFit/>
              </a:bodyPr>
              <a:lstStyle/>
              <a:p>
                <a:pPr algn="ctr"/>
                <a:endParaRPr lang="en-US" sz="1100" dirty="0">
                  <a:solidFill>
                    <a:prstClr val="black"/>
                  </a:solidFill>
                  <a:latin typeface="Calibri" panose="020F0502020204030204" pitchFamily="34" charset="0"/>
                </a:endParaRPr>
              </a:p>
              <a:p>
                <a:pPr algn="ctr"/>
                <a:r>
                  <a:rPr lang="en-US" sz="1100" dirty="0">
                    <a:solidFill>
                      <a:prstClr val="black"/>
                    </a:solidFill>
                    <a:latin typeface="Calibri" panose="020F0502020204030204" pitchFamily="34" charset="0"/>
                  </a:rPr>
                  <a:t>Global gridded crop models (GGCMs)</a:t>
                </a:r>
              </a:p>
              <a:p>
                <a:pPr algn="ctr"/>
                <a:endParaRPr lang="en-US" sz="1100" dirty="0">
                  <a:solidFill>
                    <a:prstClr val="black"/>
                  </a:solidFill>
                  <a:latin typeface="Calibri" panose="020F0502020204030204" pitchFamily="34" charset="0"/>
                </a:endParaRPr>
              </a:p>
            </p:txBody>
          </p:sp>
          <p:sp>
            <p:nvSpPr>
              <p:cNvPr id="16" name="TextBox 15"/>
              <p:cNvSpPr txBox="1"/>
              <p:nvPr/>
            </p:nvSpPr>
            <p:spPr>
              <a:xfrm>
                <a:off x="5561875" y="5321513"/>
                <a:ext cx="955343" cy="1107996"/>
              </a:xfrm>
              <a:prstGeom prst="rect">
                <a:avLst/>
              </a:prstGeom>
              <a:solidFill>
                <a:srgbClr val="FB9705"/>
              </a:solidFill>
              <a:effectLst>
                <a:outerShdw blurRad="50800" dist="38100" dir="2400000" algn="ctr" rotWithShape="0">
                  <a:schemeClr val="bg2">
                    <a:lumMod val="75000"/>
                  </a:schemeClr>
                </a:outerShdw>
              </a:effectLst>
            </p:spPr>
            <p:txBody>
              <a:bodyPr wrap="square" rtlCol="0">
                <a:spAutoFit/>
              </a:bodyPr>
              <a:lstStyle/>
              <a:p>
                <a:pPr algn="ctr"/>
                <a:endParaRPr lang="en-US" sz="1100" dirty="0">
                  <a:solidFill>
                    <a:prstClr val="black"/>
                  </a:solidFill>
                  <a:latin typeface="Calibri" panose="020F0502020204030204" pitchFamily="34" charset="0"/>
                </a:endParaRPr>
              </a:p>
              <a:p>
                <a:pPr algn="ctr"/>
                <a:r>
                  <a:rPr lang="en-US" sz="1100" dirty="0">
                    <a:solidFill>
                      <a:prstClr val="black"/>
                    </a:solidFill>
                    <a:latin typeface="Calibri" panose="020F0502020204030204" pitchFamily="34" charset="0"/>
                  </a:rPr>
                  <a:t>Global economic models</a:t>
                </a:r>
              </a:p>
              <a:p>
                <a:pPr algn="ctr"/>
                <a:endParaRPr lang="en-US" sz="1100" dirty="0">
                  <a:solidFill>
                    <a:prstClr val="black"/>
                  </a:solidFill>
                  <a:latin typeface="Calibri" panose="020F0502020204030204" pitchFamily="34" charset="0"/>
                </a:endParaRPr>
              </a:p>
              <a:p>
                <a:pPr algn="ctr"/>
                <a:endParaRPr lang="en-US" sz="1100" dirty="0">
                  <a:solidFill>
                    <a:prstClr val="black"/>
                  </a:solidFill>
                  <a:latin typeface="Calibri" panose="020F0502020204030204" pitchFamily="34" charset="0"/>
                </a:endParaRPr>
              </a:p>
            </p:txBody>
          </p:sp>
          <p:sp>
            <p:nvSpPr>
              <p:cNvPr id="17" name="Right Arrow 16"/>
              <p:cNvSpPr/>
              <p:nvPr/>
            </p:nvSpPr>
            <p:spPr>
              <a:xfrm>
                <a:off x="2695023" y="5500047"/>
                <a:ext cx="894340" cy="861222"/>
              </a:xfrm>
              <a:prstGeom prst="rightArrow">
                <a:avLst/>
              </a:prstGeom>
              <a:solidFill>
                <a:schemeClr val="accent4">
                  <a:lumMod val="40000"/>
                  <a:lumOff val="60000"/>
                </a:schemeClr>
              </a:solidFill>
              <a:ln>
                <a:noFill/>
              </a:ln>
              <a:effectLst>
                <a:outerShdw blurRad="50800" dist="38100" dir="2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a:solidFill>
                      <a:prstClr val="black"/>
                    </a:solidFill>
                    <a:latin typeface="Calibri" panose="020F0502020204030204" pitchFamily="34" charset="0"/>
                  </a:rPr>
                  <a:t>Δ</a:t>
                </a:r>
                <a:r>
                  <a:rPr lang="en-US" sz="1000" dirty="0">
                    <a:solidFill>
                      <a:prstClr val="black"/>
                    </a:solidFill>
                    <a:latin typeface="Calibri" panose="020F0502020204030204" pitchFamily="34" charset="0"/>
                  </a:rPr>
                  <a:t> Temp</a:t>
                </a:r>
              </a:p>
              <a:p>
                <a:r>
                  <a:rPr lang="el-GR" sz="1000" dirty="0">
                    <a:solidFill>
                      <a:prstClr val="black"/>
                    </a:solidFill>
                    <a:latin typeface="Calibri" panose="020F0502020204030204" pitchFamily="34" charset="0"/>
                  </a:rPr>
                  <a:t>Δ</a:t>
                </a:r>
                <a:r>
                  <a:rPr lang="en-US" sz="1000" dirty="0">
                    <a:solidFill>
                      <a:prstClr val="black"/>
                    </a:solidFill>
                    <a:latin typeface="Calibri" panose="020F0502020204030204" pitchFamily="34" charset="0"/>
                  </a:rPr>
                  <a:t> </a:t>
                </a:r>
                <a:r>
                  <a:rPr lang="en-US" sz="1000" dirty="0" err="1">
                    <a:solidFill>
                      <a:prstClr val="black"/>
                    </a:solidFill>
                    <a:latin typeface="Calibri" panose="020F0502020204030204" pitchFamily="34" charset="0"/>
                  </a:rPr>
                  <a:t>Precip</a:t>
                </a:r>
                <a:endParaRPr lang="en-US" sz="1000" dirty="0">
                  <a:solidFill>
                    <a:prstClr val="black"/>
                  </a:solidFill>
                  <a:latin typeface="Calibri" panose="020F0502020204030204" pitchFamily="34" charset="0"/>
                </a:endParaRPr>
              </a:p>
              <a:p>
                <a:r>
                  <a:rPr lang="en-US" sz="1000" dirty="0">
                    <a:solidFill>
                      <a:prstClr val="black"/>
                    </a:solidFill>
                    <a:latin typeface="Calibri" panose="020F0502020204030204" pitchFamily="34" charset="0"/>
                  </a:rPr>
                  <a:t>…</a:t>
                </a:r>
              </a:p>
            </p:txBody>
          </p:sp>
          <p:sp>
            <p:nvSpPr>
              <p:cNvPr id="18" name="Right Arrow 17"/>
              <p:cNvSpPr/>
              <p:nvPr/>
            </p:nvSpPr>
            <p:spPr>
              <a:xfrm>
                <a:off x="4640246" y="5500047"/>
                <a:ext cx="894340" cy="861222"/>
              </a:xfrm>
              <a:prstGeom prst="rightArrow">
                <a:avLst/>
              </a:prstGeom>
              <a:solidFill>
                <a:schemeClr val="accent4">
                  <a:lumMod val="40000"/>
                  <a:lumOff val="60000"/>
                </a:schemeClr>
              </a:solidFill>
              <a:ln>
                <a:noFill/>
              </a:ln>
              <a:effectLst>
                <a:outerShdw blurRad="50800" dist="38100" dir="2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a:solidFill>
                      <a:prstClr val="black"/>
                    </a:solidFill>
                    <a:latin typeface="Calibri" panose="020F0502020204030204" pitchFamily="34" charset="0"/>
                  </a:rPr>
                  <a:t>Δ</a:t>
                </a:r>
                <a:r>
                  <a:rPr lang="en-US" sz="1000" dirty="0">
                    <a:solidFill>
                      <a:prstClr val="black"/>
                    </a:solidFill>
                    <a:latin typeface="Calibri" panose="020F0502020204030204" pitchFamily="34" charset="0"/>
                  </a:rPr>
                  <a:t> Yield</a:t>
                </a:r>
              </a:p>
              <a:p>
                <a:r>
                  <a:rPr lang="en-US" sz="800" dirty="0">
                    <a:solidFill>
                      <a:prstClr val="black"/>
                    </a:solidFill>
                    <a:latin typeface="Calibri" panose="020F0502020204030204" pitchFamily="34" charset="0"/>
                  </a:rPr>
                  <a:t>(</a:t>
                </a:r>
                <a:r>
                  <a:rPr lang="en-US" sz="800" dirty="0" err="1">
                    <a:solidFill>
                      <a:prstClr val="black"/>
                    </a:solidFill>
                    <a:latin typeface="Calibri" panose="020F0502020204030204" pitchFamily="34" charset="0"/>
                  </a:rPr>
                  <a:t>biophys</a:t>
                </a:r>
                <a:r>
                  <a:rPr lang="en-US" sz="800" dirty="0">
                    <a:solidFill>
                      <a:prstClr val="black"/>
                    </a:solidFill>
                    <a:latin typeface="Calibri" panose="020F0502020204030204" pitchFamily="34" charset="0"/>
                  </a:rPr>
                  <a:t>)</a:t>
                </a:r>
              </a:p>
            </p:txBody>
          </p:sp>
          <p:sp>
            <p:nvSpPr>
              <p:cNvPr id="19" name="Oval 18"/>
              <p:cNvSpPr/>
              <p:nvPr/>
            </p:nvSpPr>
            <p:spPr>
              <a:xfrm>
                <a:off x="6591867" y="5568286"/>
                <a:ext cx="914400" cy="738391"/>
              </a:xfrm>
              <a:prstGeom prst="ellipse">
                <a:avLst/>
              </a:prstGeom>
              <a:solidFill>
                <a:schemeClr val="accent4">
                  <a:lumMod val="40000"/>
                  <a:lumOff val="60000"/>
                </a:schemeClr>
              </a:solidFill>
              <a:ln>
                <a:noFill/>
              </a:ln>
              <a:effectLst>
                <a:outerShdw blurRad="50800" dist="38100" dir="2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a:solidFill>
                      <a:prstClr val="black"/>
                    </a:solidFill>
                    <a:latin typeface="Calibri" panose="020F0502020204030204" pitchFamily="34" charset="0"/>
                  </a:rPr>
                  <a:t>Δ </a:t>
                </a:r>
                <a:r>
                  <a:rPr lang="en-US" sz="1000" dirty="0">
                    <a:solidFill>
                      <a:prstClr val="black"/>
                    </a:solidFill>
                    <a:latin typeface="Calibri" panose="020F0502020204030204" pitchFamily="34" charset="0"/>
                  </a:rPr>
                  <a:t>Area</a:t>
                </a:r>
              </a:p>
              <a:p>
                <a:r>
                  <a:rPr lang="el-GR" sz="1000" dirty="0">
                    <a:solidFill>
                      <a:prstClr val="black"/>
                    </a:solidFill>
                    <a:latin typeface="Calibri" panose="020F0502020204030204" pitchFamily="34" charset="0"/>
                  </a:rPr>
                  <a:t>Δ </a:t>
                </a:r>
                <a:r>
                  <a:rPr lang="en-US" sz="1000" dirty="0">
                    <a:solidFill>
                      <a:prstClr val="black"/>
                    </a:solidFill>
                    <a:latin typeface="Calibri" panose="020F0502020204030204" pitchFamily="34" charset="0"/>
                  </a:rPr>
                  <a:t>Yield</a:t>
                </a:r>
              </a:p>
              <a:p>
                <a:r>
                  <a:rPr lang="el-GR" sz="1000" dirty="0">
                    <a:solidFill>
                      <a:prstClr val="black"/>
                    </a:solidFill>
                    <a:latin typeface="Calibri" panose="020F0502020204030204" pitchFamily="34" charset="0"/>
                  </a:rPr>
                  <a:t>Δ </a:t>
                </a:r>
                <a:r>
                  <a:rPr lang="en-US" sz="1000" dirty="0">
                    <a:solidFill>
                      <a:prstClr val="black"/>
                    </a:solidFill>
                    <a:latin typeface="Calibri" panose="020F0502020204030204" pitchFamily="34" charset="0"/>
                  </a:rPr>
                  <a:t>Cons.</a:t>
                </a:r>
              </a:p>
              <a:p>
                <a:r>
                  <a:rPr lang="el-GR" sz="1000" dirty="0">
                    <a:solidFill>
                      <a:prstClr val="black"/>
                    </a:solidFill>
                    <a:latin typeface="Calibri" panose="020F0502020204030204" pitchFamily="34" charset="0"/>
                  </a:rPr>
                  <a:t>Δ </a:t>
                </a:r>
                <a:r>
                  <a:rPr lang="en-US" sz="1000" dirty="0">
                    <a:solidFill>
                      <a:prstClr val="black"/>
                    </a:solidFill>
                    <a:latin typeface="Calibri" panose="020F0502020204030204" pitchFamily="34" charset="0"/>
                  </a:rPr>
                  <a:t>Trade</a:t>
                </a:r>
              </a:p>
            </p:txBody>
          </p:sp>
        </p:grpSp>
        <p:sp>
          <p:nvSpPr>
            <p:cNvPr id="10" name="TextBox 9"/>
            <p:cNvSpPr txBox="1"/>
            <p:nvPr/>
          </p:nvSpPr>
          <p:spPr>
            <a:xfrm>
              <a:off x="1761995" y="3052820"/>
              <a:ext cx="751488" cy="307777"/>
            </a:xfrm>
            <a:prstGeom prst="rect">
              <a:avLst/>
            </a:prstGeom>
            <a:noFill/>
          </p:spPr>
          <p:txBody>
            <a:bodyPr wrap="none" rtlCol="0">
              <a:spAutoFit/>
            </a:bodyPr>
            <a:lstStyle/>
            <a:p>
              <a:r>
                <a:rPr lang="en-US" sz="1400" b="1" dirty="0">
                  <a:solidFill>
                    <a:prstClr val="black"/>
                  </a:solidFill>
                  <a:latin typeface="Calibri" panose="020F0502020204030204" pitchFamily="34" charset="0"/>
                </a:rPr>
                <a:t>Climate</a:t>
              </a:r>
            </a:p>
          </p:txBody>
        </p:sp>
        <p:sp>
          <p:nvSpPr>
            <p:cNvPr id="11" name="TextBox 10"/>
            <p:cNvSpPr txBox="1"/>
            <p:nvPr/>
          </p:nvSpPr>
          <p:spPr>
            <a:xfrm>
              <a:off x="3578011" y="3052819"/>
              <a:ext cx="1023998" cy="307777"/>
            </a:xfrm>
            <a:prstGeom prst="rect">
              <a:avLst/>
            </a:prstGeom>
            <a:noFill/>
          </p:spPr>
          <p:txBody>
            <a:bodyPr wrap="none" rtlCol="0">
              <a:spAutoFit/>
            </a:bodyPr>
            <a:lstStyle/>
            <a:p>
              <a:r>
                <a:rPr lang="en-US" sz="1400" b="1" dirty="0">
                  <a:solidFill>
                    <a:prstClr val="black"/>
                  </a:solidFill>
                  <a:latin typeface="Calibri" panose="020F0502020204030204" pitchFamily="34" charset="0"/>
                </a:rPr>
                <a:t>Biophysical</a:t>
              </a:r>
            </a:p>
          </p:txBody>
        </p:sp>
        <p:sp>
          <p:nvSpPr>
            <p:cNvPr id="13" name="TextBox 12"/>
            <p:cNvSpPr txBox="1"/>
            <p:nvPr/>
          </p:nvSpPr>
          <p:spPr>
            <a:xfrm>
              <a:off x="5578853" y="3052819"/>
              <a:ext cx="899733" cy="307777"/>
            </a:xfrm>
            <a:prstGeom prst="rect">
              <a:avLst/>
            </a:prstGeom>
            <a:noFill/>
          </p:spPr>
          <p:txBody>
            <a:bodyPr wrap="none" rtlCol="0">
              <a:spAutoFit/>
            </a:bodyPr>
            <a:lstStyle/>
            <a:p>
              <a:r>
                <a:rPr lang="en-US" sz="1400" b="1" dirty="0">
                  <a:solidFill>
                    <a:prstClr val="black"/>
                  </a:solidFill>
                  <a:latin typeface="Calibri" panose="020F0502020204030204" pitchFamily="34" charset="0"/>
                </a:rPr>
                <a:t>Economic</a:t>
              </a:r>
            </a:p>
          </p:txBody>
        </p:sp>
      </p:grpSp>
      <p:sp>
        <p:nvSpPr>
          <p:cNvPr id="20" name="TextBox 2"/>
          <p:cNvSpPr txBox="1">
            <a:spLocks noChangeArrowheads="1"/>
          </p:cNvSpPr>
          <p:nvPr/>
        </p:nvSpPr>
        <p:spPr bwMode="auto">
          <a:xfrm>
            <a:off x="2690794" y="5989843"/>
            <a:ext cx="50321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dirty="0">
                <a:solidFill>
                  <a:prstClr val="black"/>
                </a:solidFill>
              </a:rPr>
              <a:t>Adapted from Nelson et al., </a:t>
            </a:r>
            <a:r>
              <a:rPr lang="en-US" altLang="en-US" sz="1100" i="1" dirty="0">
                <a:solidFill>
                  <a:prstClr val="black"/>
                </a:solidFill>
              </a:rPr>
              <a:t>Proceedings of the National Academy of Sciences</a:t>
            </a:r>
            <a:r>
              <a:rPr lang="en-US" altLang="en-US" sz="1100" dirty="0">
                <a:solidFill>
                  <a:prstClr val="black"/>
                </a:solidFill>
              </a:rPr>
              <a:t> (2014)</a:t>
            </a:r>
          </a:p>
        </p:txBody>
      </p:sp>
      <p:sp>
        <p:nvSpPr>
          <p:cNvPr id="21" name="TextBox 20"/>
          <p:cNvSpPr txBox="1"/>
          <p:nvPr/>
        </p:nvSpPr>
        <p:spPr>
          <a:xfrm>
            <a:off x="911390" y="4792198"/>
            <a:ext cx="786306" cy="461665"/>
          </a:xfrm>
          <a:prstGeom prst="rect">
            <a:avLst/>
          </a:prstGeom>
          <a:noFill/>
          <a:ln w="38100">
            <a:solidFill>
              <a:srgbClr val="60A4E2"/>
            </a:solidFill>
          </a:ln>
        </p:spPr>
        <p:txBody>
          <a:bodyPr wrap="none" rtlCol="0">
            <a:spAutoFit/>
          </a:bodyPr>
          <a:lstStyle/>
          <a:p>
            <a:r>
              <a:rPr lang="en-US" sz="2400" dirty="0">
                <a:solidFill>
                  <a:srgbClr val="60A4E2"/>
                </a:solidFill>
                <a:latin typeface="Calibri" panose="020F0502020204030204" pitchFamily="34" charset="0"/>
              </a:rPr>
              <a:t>RCPs</a:t>
            </a:r>
          </a:p>
        </p:txBody>
      </p:sp>
      <p:sp>
        <p:nvSpPr>
          <p:cNvPr id="22" name="TextBox 21"/>
          <p:cNvSpPr txBox="1"/>
          <p:nvPr/>
        </p:nvSpPr>
        <p:spPr>
          <a:xfrm>
            <a:off x="5020259" y="4792198"/>
            <a:ext cx="740908" cy="461665"/>
          </a:xfrm>
          <a:prstGeom prst="rect">
            <a:avLst/>
          </a:prstGeom>
          <a:noFill/>
          <a:ln w="38100">
            <a:solidFill>
              <a:srgbClr val="FB9705"/>
            </a:solidFill>
          </a:ln>
        </p:spPr>
        <p:txBody>
          <a:bodyPr wrap="none" rtlCol="0">
            <a:spAutoFit/>
          </a:bodyPr>
          <a:lstStyle/>
          <a:p>
            <a:r>
              <a:rPr lang="en-US" sz="2400" dirty="0">
                <a:solidFill>
                  <a:srgbClr val="FB9705"/>
                </a:solidFill>
                <a:latin typeface="Calibri" panose="020F0502020204030204" pitchFamily="34" charset="0"/>
              </a:rPr>
              <a:t>SSPs</a:t>
            </a:r>
          </a:p>
        </p:txBody>
      </p:sp>
      <p:cxnSp>
        <p:nvCxnSpPr>
          <p:cNvPr id="23" name="Curved Connector 22"/>
          <p:cNvCxnSpPr>
            <a:stCxn id="21" idx="3"/>
            <a:endCxn id="14" idx="2"/>
          </p:cNvCxnSpPr>
          <p:nvPr/>
        </p:nvCxnSpPr>
        <p:spPr>
          <a:xfrm flipV="1">
            <a:off x="1697696" y="3782002"/>
            <a:ext cx="797569" cy="1241029"/>
          </a:xfrm>
          <a:prstGeom prst="curvedConnector2">
            <a:avLst/>
          </a:prstGeom>
          <a:ln w="38100">
            <a:solidFill>
              <a:srgbClr val="60A4E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2" idx="3"/>
            <a:endCxn id="16" idx="2"/>
          </p:cNvCxnSpPr>
          <p:nvPr/>
        </p:nvCxnSpPr>
        <p:spPr>
          <a:xfrm flipV="1">
            <a:off x="5761167" y="3782002"/>
            <a:ext cx="624534" cy="1241029"/>
          </a:xfrm>
          <a:prstGeom prst="curvedConnector2">
            <a:avLst/>
          </a:prstGeom>
          <a:ln w="38100">
            <a:solidFill>
              <a:srgbClr val="FB970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9" idx="6"/>
            <a:endCxn id="39" idx="1"/>
          </p:cNvCxnSpPr>
          <p:nvPr/>
        </p:nvCxnSpPr>
        <p:spPr>
          <a:xfrm>
            <a:off x="7852421" y="3289975"/>
            <a:ext cx="930477" cy="2975"/>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Placeholder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1665" y="2674006"/>
            <a:ext cx="827728" cy="760839"/>
          </a:xfrm>
          <a:prstGeom prst="rect">
            <a:avLst/>
          </a:prstGeom>
        </p:spPr>
      </p:pic>
      <p:pic>
        <p:nvPicPr>
          <p:cNvPr id="29" name="Picture Placeholder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993492" y="4553481"/>
            <a:ext cx="819096" cy="77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30" name="Picture Placeholder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0010815" y="5420730"/>
            <a:ext cx="827728" cy="78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60644" y="5420730"/>
            <a:ext cx="827728" cy="786622"/>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46233" y="4558853"/>
            <a:ext cx="827728" cy="781744"/>
          </a:xfrm>
          <a:prstGeom prst="rect">
            <a:avLst/>
          </a:prstGeom>
        </p:spPr>
      </p:pic>
      <p:pic>
        <p:nvPicPr>
          <p:cNvPr id="33" name="Picture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86176" y="3536070"/>
            <a:ext cx="827728" cy="771690"/>
          </a:xfrm>
          <a:prstGeom prst="rect">
            <a:avLst/>
          </a:prstGeom>
        </p:spPr>
      </p:pic>
      <p:pic>
        <p:nvPicPr>
          <p:cNvPr id="34" name="Picture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46233" y="1629307"/>
            <a:ext cx="813317" cy="793606"/>
          </a:xfrm>
          <a:prstGeom prst="rect">
            <a:avLst/>
          </a:prstGeom>
        </p:spPr>
      </p:pic>
      <p:pic>
        <p:nvPicPr>
          <p:cNvPr id="35" name="Picture Placeholder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10953880" y="2678265"/>
            <a:ext cx="827728" cy="7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36" name="Picture 3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89585" y="1629307"/>
            <a:ext cx="801774" cy="793606"/>
          </a:xfrm>
          <a:prstGeom prst="rect">
            <a:avLst/>
          </a:prstGeom>
        </p:spPr>
      </p:pic>
      <p:sp>
        <p:nvSpPr>
          <p:cNvPr id="37" name="TextBox 36"/>
          <p:cNvSpPr txBox="1"/>
          <p:nvPr/>
        </p:nvSpPr>
        <p:spPr>
          <a:xfrm>
            <a:off x="8782898" y="1833470"/>
            <a:ext cx="822085" cy="338554"/>
          </a:xfrm>
          <a:prstGeom prst="rect">
            <a:avLst/>
          </a:prstGeom>
          <a:noFill/>
          <a:ln w="38100">
            <a:noFill/>
          </a:ln>
        </p:spPr>
        <p:txBody>
          <a:bodyPr wrap="none" rtlCol="0">
            <a:spAutoFit/>
          </a:bodyPr>
          <a:lstStyle/>
          <a:p>
            <a:r>
              <a:rPr lang="en-US" sz="1600" dirty="0">
                <a:solidFill>
                  <a:srgbClr val="C00000"/>
                </a:solidFill>
                <a:latin typeface="Calibri" panose="020F0502020204030204" pitchFamily="34" charset="0"/>
              </a:rPr>
              <a:t>Poverty</a:t>
            </a:r>
          </a:p>
        </p:txBody>
      </p:sp>
      <p:sp>
        <p:nvSpPr>
          <p:cNvPr id="39" name="TextBox 38"/>
          <p:cNvSpPr txBox="1"/>
          <p:nvPr/>
        </p:nvSpPr>
        <p:spPr>
          <a:xfrm>
            <a:off x="8782898" y="3123673"/>
            <a:ext cx="796885" cy="338554"/>
          </a:xfrm>
          <a:prstGeom prst="rect">
            <a:avLst/>
          </a:prstGeom>
          <a:noFill/>
          <a:ln w="38100">
            <a:noFill/>
          </a:ln>
        </p:spPr>
        <p:txBody>
          <a:bodyPr wrap="none" rtlCol="0">
            <a:spAutoFit/>
          </a:bodyPr>
          <a:lstStyle/>
          <a:p>
            <a:r>
              <a:rPr lang="en-US" sz="1600" dirty="0">
                <a:solidFill>
                  <a:srgbClr val="C00000"/>
                </a:solidFill>
                <a:latin typeface="Calibri" panose="020F0502020204030204" pitchFamily="34" charset="0"/>
              </a:rPr>
              <a:t>Hunger</a:t>
            </a:r>
          </a:p>
        </p:txBody>
      </p:sp>
      <p:sp>
        <p:nvSpPr>
          <p:cNvPr id="40" name="TextBox 39"/>
          <p:cNvSpPr txBox="1"/>
          <p:nvPr/>
        </p:nvSpPr>
        <p:spPr>
          <a:xfrm>
            <a:off x="8608718" y="5010394"/>
            <a:ext cx="1388457" cy="338554"/>
          </a:xfrm>
          <a:prstGeom prst="rect">
            <a:avLst/>
          </a:prstGeom>
          <a:noFill/>
          <a:ln w="38100">
            <a:noFill/>
          </a:ln>
        </p:spPr>
        <p:txBody>
          <a:bodyPr wrap="square" rtlCol="0">
            <a:spAutoFit/>
          </a:bodyPr>
          <a:lstStyle/>
          <a:p>
            <a:r>
              <a:rPr lang="en-US" sz="1600" dirty="0">
                <a:solidFill>
                  <a:srgbClr val="C00000"/>
                </a:solidFill>
                <a:latin typeface="Calibri" panose="020F0502020204030204" pitchFamily="34" charset="0"/>
              </a:rPr>
              <a:t>Environment</a:t>
            </a:r>
          </a:p>
        </p:txBody>
      </p:sp>
      <p:cxnSp>
        <p:nvCxnSpPr>
          <p:cNvPr id="41" name="Curved Connector 25"/>
          <p:cNvCxnSpPr>
            <a:stCxn id="19" idx="6"/>
            <a:endCxn id="37" idx="1"/>
          </p:cNvCxnSpPr>
          <p:nvPr/>
        </p:nvCxnSpPr>
        <p:spPr>
          <a:xfrm flipV="1">
            <a:off x="7852421" y="2002747"/>
            <a:ext cx="930477" cy="1287228"/>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25"/>
          <p:cNvCxnSpPr>
            <a:cxnSpLocks/>
            <a:stCxn id="19" idx="6"/>
            <a:endCxn id="40" idx="1"/>
          </p:cNvCxnSpPr>
          <p:nvPr/>
        </p:nvCxnSpPr>
        <p:spPr>
          <a:xfrm>
            <a:off x="7852421" y="3289975"/>
            <a:ext cx="756297" cy="1889696"/>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325" y="389670"/>
            <a:ext cx="10527568" cy="868362"/>
          </a:xfrm>
        </p:spPr>
        <p:txBody>
          <a:bodyPr/>
          <a:lstStyle/>
          <a:p>
            <a:r>
              <a:rPr lang="en-US" sz="4000" b="1" dirty="0"/>
              <a:t>Partners in Global Foresight modeling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9877" y="2521410"/>
            <a:ext cx="5874474" cy="2869657"/>
          </a:xfrm>
          <a:prstGeom prst="rect">
            <a:avLst/>
          </a:prstGeom>
        </p:spPr>
      </p:pic>
      <p:sp>
        <p:nvSpPr>
          <p:cNvPr id="6" name="Content Placeholder 2"/>
          <p:cNvSpPr>
            <a:spLocks noGrp="1"/>
          </p:cNvSpPr>
          <p:nvPr>
            <p:ph sz="half" idx="1"/>
          </p:nvPr>
        </p:nvSpPr>
        <p:spPr>
          <a:xfrm>
            <a:off x="618971" y="1921177"/>
            <a:ext cx="5587519" cy="3818965"/>
          </a:xfrm>
        </p:spPr>
        <p:txBody>
          <a:bodyPr>
            <a:noAutofit/>
          </a:bodyPr>
          <a:lstStyle/>
          <a:p>
            <a:r>
              <a:rPr lang="en-US" sz="3200" dirty="0">
                <a:solidFill>
                  <a:schemeClr val="tx1">
                    <a:lumMod val="75000"/>
                    <a:lumOff val="25000"/>
                  </a:schemeClr>
                </a:solidFill>
              </a:rPr>
              <a:t>AgMIP Global Economics</a:t>
            </a:r>
          </a:p>
          <a:p>
            <a:pPr lvl="1">
              <a:buFont typeface="Arial" panose="020B0604020202020204" pitchFamily="34" charset="0"/>
              <a:buChar char="•"/>
            </a:pPr>
            <a:r>
              <a:rPr lang="en-US" sz="2000" dirty="0">
                <a:solidFill>
                  <a:schemeClr val="tx1">
                    <a:lumMod val="75000"/>
                    <a:lumOff val="25000"/>
                  </a:schemeClr>
                </a:solidFill>
              </a:rPr>
              <a:t>IFPRI, PIK, GTAP, </a:t>
            </a:r>
            <a:r>
              <a:rPr lang="en-US" sz="2000" dirty="0" err="1">
                <a:solidFill>
                  <a:schemeClr val="tx1">
                    <a:lumMod val="75000"/>
                    <a:lumOff val="25000"/>
                  </a:schemeClr>
                </a:solidFill>
              </a:rPr>
              <a:t>Wageningen</a:t>
            </a:r>
            <a:r>
              <a:rPr lang="en-US" sz="2000" dirty="0">
                <a:solidFill>
                  <a:schemeClr val="tx1">
                    <a:lumMod val="75000"/>
                    <a:lumOff val="25000"/>
                  </a:schemeClr>
                </a:solidFill>
              </a:rPr>
              <a:t>, EC/JRC, USDA/ERS, IIASA, FAO, OECD, UFL, NIES, …</a:t>
            </a:r>
          </a:p>
          <a:p>
            <a:endParaRPr lang="en-US" sz="3200" dirty="0">
              <a:solidFill>
                <a:schemeClr val="tx1">
                  <a:lumMod val="75000"/>
                  <a:lumOff val="25000"/>
                </a:schemeClr>
              </a:solidFill>
            </a:endParaRPr>
          </a:p>
          <a:p>
            <a:r>
              <a:rPr lang="en-US" sz="3200" dirty="0">
                <a:solidFill>
                  <a:schemeClr val="tx1">
                    <a:lumMod val="75000"/>
                    <a:lumOff val="25000"/>
                  </a:schemeClr>
                </a:solidFill>
              </a:rPr>
              <a:t>Global Futures &amp; Strategic Foresight – 15 CGIAR centers</a:t>
            </a:r>
          </a:p>
          <a:p>
            <a:pPr lvl="1">
              <a:buFont typeface="Arial" panose="020B0604020202020204" pitchFamily="34" charset="0"/>
              <a:buChar char="•"/>
            </a:pPr>
            <a:r>
              <a:rPr lang="en-US" sz="2000" dirty="0" err="1">
                <a:solidFill>
                  <a:schemeClr val="tx1">
                    <a:lumMod val="75000"/>
                    <a:lumOff val="25000"/>
                  </a:schemeClr>
                </a:solidFill>
              </a:rPr>
              <a:t>AfricaRice</a:t>
            </a:r>
            <a:r>
              <a:rPr lang="en-US" sz="2000" dirty="0">
                <a:solidFill>
                  <a:schemeClr val="tx1">
                    <a:lumMod val="75000"/>
                    <a:lumOff val="25000"/>
                  </a:schemeClr>
                </a:solidFill>
              </a:rPr>
              <a:t>, </a:t>
            </a:r>
            <a:r>
              <a:rPr lang="en-US" sz="2000" dirty="0" err="1">
                <a:solidFill>
                  <a:schemeClr val="tx1">
                    <a:lumMod val="75000"/>
                    <a:lumOff val="25000"/>
                  </a:schemeClr>
                </a:solidFill>
              </a:rPr>
              <a:t>Bioversity</a:t>
            </a:r>
            <a:r>
              <a:rPr lang="en-US" sz="2000" dirty="0">
                <a:solidFill>
                  <a:schemeClr val="tx1">
                    <a:lumMod val="75000"/>
                    <a:lumOff val="25000"/>
                  </a:schemeClr>
                </a:solidFill>
              </a:rPr>
              <a:t>, CIAT, CIFOR, CIMMYT, CIP, ICARDA, ICRAF, ICRISAT, IFPRI, IITA, ILRI, IRRI, IWMI, </a:t>
            </a:r>
            <a:r>
              <a:rPr lang="en-US" sz="2000" dirty="0" err="1">
                <a:solidFill>
                  <a:schemeClr val="tx1">
                    <a:lumMod val="75000"/>
                    <a:lumOff val="25000"/>
                  </a:schemeClr>
                </a:solidFill>
              </a:rPr>
              <a:t>WorldFish</a:t>
            </a:r>
            <a:endParaRPr lang="en-US" sz="2000" dirty="0">
              <a:solidFill>
                <a:schemeClr val="tx1">
                  <a:lumMod val="75000"/>
                  <a:lumOff val="25000"/>
                </a:schemeClr>
              </a:solidFill>
            </a:endParaRPr>
          </a:p>
          <a:p>
            <a:pPr lvl="1"/>
            <a:endParaRPr lang="en-US" sz="3200" dirty="0">
              <a:solidFill>
                <a:schemeClr val="tx1">
                  <a:lumMod val="75000"/>
                  <a:lumOff val="25000"/>
                </a:schemeClr>
              </a:solidFill>
            </a:endParaRPr>
          </a:p>
        </p:txBody>
      </p:sp>
      <p:pic>
        <p:nvPicPr>
          <p:cNvPr id="7" name="Picture 2"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8698" y="1607667"/>
            <a:ext cx="3376831" cy="1037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9313" y="5275091"/>
            <a:ext cx="1075600" cy="721052"/>
          </a:xfrm>
          <a:prstGeom prst="rect">
            <a:avLst/>
          </a:prstGeom>
        </p:spPr>
      </p:pic>
    </p:spTree>
    <p:extLst>
      <p:ext uri="{BB962C8B-B14F-4D97-AF65-F5344CB8AC3E}">
        <p14:creationId xmlns:p14="http://schemas.microsoft.com/office/powerpoint/2010/main" val="43937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0860" y="1470063"/>
            <a:ext cx="10329275" cy="5118268"/>
            <a:chOff x="1488034" y="2311895"/>
            <a:chExt cx="9164788" cy="4308324"/>
          </a:xfrm>
        </p:grpSpPr>
        <p:cxnSp>
          <p:nvCxnSpPr>
            <p:cNvPr id="7" name="Straight Connector 6"/>
            <p:cNvCxnSpPr>
              <a:cxnSpLocks/>
            </p:cNvCxnSpPr>
            <p:nvPr/>
          </p:nvCxnSpPr>
          <p:spPr>
            <a:xfrm>
              <a:off x="1488034" y="2311895"/>
              <a:ext cx="9156740" cy="1"/>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Rectangle 4"/>
            <p:cNvSpPr/>
            <p:nvPr/>
          </p:nvSpPr>
          <p:spPr>
            <a:xfrm>
              <a:off x="2045778" y="6231610"/>
              <a:ext cx="8241221" cy="388609"/>
            </a:xfrm>
            <a:prstGeom prst="rect">
              <a:avLst/>
            </a:prstGeom>
          </p:spPr>
          <p:txBody>
            <a:bodyPr wrap="square">
              <a:spAutoFit/>
            </a:bodyPr>
            <a:lstStyle/>
            <a:p>
              <a:r>
                <a:rPr lang="en-US"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Source</a:t>
              </a:r>
              <a:r>
                <a:rPr lang="en-US"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Robinson et al. (2015) "The International Model for Policy Analysis of Agricultural Commodities and Trade (IMPACT); Model description for version 3". IFPRI Discussion Paper. International Food Policy Research Institute: Washington, DC.</a:t>
              </a:r>
            </a:p>
          </p:txBody>
        </p:sp>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8392" y="2600936"/>
              <a:ext cx="4405890" cy="32969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8813" y="2872162"/>
              <a:ext cx="4074009" cy="2710545"/>
            </a:xfrm>
            <a:prstGeom prst="rect">
              <a:avLst/>
            </a:prstGeom>
          </p:spPr>
        </p:pic>
      </p:grpSp>
      <p:sp>
        <p:nvSpPr>
          <p:cNvPr id="9" name="Title 1"/>
          <p:cNvSpPr txBox="1">
            <a:spLocks/>
          </p:cNvSpPr>
          <p:nvPr/>
        </p:nvSpPr>
        <p:spPr>
          <a:xfrm>
            <a:off x="969773" y="335780"/>
            <a:ext cx="10883137" cy="1039336"/>
          </a:xfrm>
          <a:prstGeom prst="rect">
            <a:avLst/>
          </a:prstGeom>
        </p:spPr>
        <p:txBody>
          <a:bodyPr vert="horz" lIns="91440" tIns="45720" rIns="91440" bIns="45720" rtlCol="0" anchor="ctr">
            <a:normAutofit fontScale="75000" lnSpcReduction="20000"/>
          </a:bodyPr>
          <a:lstStyle>
            <a:lvl1pPr algn="l" defTabSz="685800" rtl="0" eaLnBrk="1" latinLnBrk="0" hangingPunct="1">
              <a:spcBef>
                <a:spcPct val="0"/>
              </a:spcBef>
              <a:buNone/>
              <a:defRPr sz="3000" kern="1200">
                <a:solidFill>
                  <a:schemeClr val="accent4"/>
                </a:solidFill>
                <a:latin typeface="Calibri" panose="020F0502020204030204" pitchFamily="34" charset="0"/>
                <a:ea typeface="+mj-ea"/>
                <a:cs typeface="Calibri" panose="020F0502020204030204" pitchFamily="34" charset="0"/>
              </a:defRPr>
            </a:lvl1pPr>
          </a:lstStyle>
          <a:p>
            <a:r>
              <a:rPr lang="en-US" sz="5400" b="1" dirty="0"/>
              <a:t>IFPRI’s IMPACT system of models</a:t>
            </a:r>
            <a:r>
              <a:rPr lang="en-US" sz="4400" dirty="0"/>
              <a:t/>
            </a:r>
            <a:br>
              <a:rPr lang="en-US" sz="4400" dirty="0"/>
            </a:br>
            <a:r>
              <a:rPr lang="en-US" sz="4300" i="1" dirty="0"/>
              <a:t>Exploring alternative climate and investment futures</a:t>
            </a:r>
            <a:endParaRPr lang="en-US" sz="2400" i="1" dirty="0"/>
          </a:p>
        </p:txBody>
      </p:sp>
    </p:spTree>
    <p:extLst>
      <p:ext uri="{BB962C8B-B14F-4D97-AF65-F5344CB8AC3E}">
        <p14:creationId xmlns:p14="http://schemas.microsoft.com/office/powerpoint/2010/main" val="314513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p:cNvSpPr>
            <a:spLocks noGrp="1"/>
          </p:cNvSpPr>
          <p:nvPr>
            <p:ph idx="1"/>
          </p:nvPr>
        </p:nvSpPr>
        <p:spPr>
          <a:xfrm>
            <a:off x="945323" y="1491051"/>
            <a:ext cx="2255078" cy="4606689"/>
          </a:xfrm>
        </p:spPr>
        <p:txBody>
          <a:bodyPr>
            <a:normAutofit/>
          </a:bodyPr>
          <a:lstStyle/>
          <a:p>
            <a:pPr marL="0" indent="0">
              <a:lnSpc>
                <a:spcPct val="120000"/>
              </a:lnSpc>
              <a:buNone/>
            </a:pPr>
            <a:r>
              <a:rPr lang="en-US" sz="2000" dirty="0">
                <a:solidFill>
                  <a:schemeClr val="tx1">
                    <a:lumMod val="75000"/>
                    <a:lumOff val="25000"/>
                  </a:schemeClr>
                </a:solidFill>
              </a:rPr>
              <a:t>Shared Socioeconomic Pathways (SSPs)</a:t>
            </a:r>
          </a:p>
          <a:p>
            <a:pPr marL="0" indent="0">
              <a:lnSpc>
                <a:spcPct val="120000"/>
              </a:lnSpc>
              <a:buNone/>
            </a:pPr>
            <a:endParaRPr lang="en-US" sz="2000" dirty="0">
              <a:solidFill>
                <a:schemeClr val="tx1">
                  <a:lumMod val="75000"/>
                  <a:lumOff val="25000"/>
                </a:schemeClr>
              </a:solidFill>
            </a:endParaRPr>
          </a:p>
          <a:p>
            <a:pPr marL="0" indent="0">
              <a:lnSpc>
                <a:spcPct val="120000"/>
              </a:lnSpc>
              <a:buNone/>
            </a:pPr>
            <a:endParaRPr lang="en-US" sz="2000" dirty="0">
              <a:solidFill>
                <a:schemeClr val="tx1">
                  <a:lumMod val="75000"/>
                  <a:lumOff val="25000"/>
                </a:schemeClr>
              </a:solidFill>
            </a:endParaRPr>
          </a:p>
          <a:p>
            <a:pPr marL="0" indent="0">
              <a:lnSpc>
                <a:spcPct val="120000"/>
              </a:lnSpc>
              <a:buNone/>
            </a:pPr>
            <a:endParaRPr lang="en-US" sz="2000" dirty="0">
              <a:solidFill>
                <a:schemeClr val="tx1">
                  <a:lumMod val="75000"/>
                  <a:lumOff val="25000"/>
                </a:schemeClr>
              </a:solidFill>
            </a:endParaRPr>
          </a:p>
          <a:p>
            <a:pPr marL="0" indent="0">
              <a:lnSpc>
                <a:spcPct val="120000"/>
              </a:lnSpc>
              <a:buNone/>
            </a:pPr>
            <a:r>
              <a:rPr lang="en-US" sz="2000" dirty="0">
                <a:solidFill>
                  <a:schemeClr val="tx1">
                    <a:lumMod val="75000"/>
                    <a:lumOff val="25000"/>
                  </a:schemeClr>
                </a:solidFill>
              </a:rPr>
              <a:t>Representative Concentration Pathways (RCPs)</a:t>
            </a:r>
          </a:p>
        </p:txBody>
      </p:sp>
      <p:sp>
        <p:nvSpPr>
          <p:cNvPr id="26" name="Rectangle 25"/>
          <p:cNvSpPr/>
          <p:nvPr/>
        </p:nvSpPr>
        <p:spPr>
          <a:xfrm>
            <a:off x="2049453" y="6227672"/>
            <a:ext cx="8054644" cy="338554"/>
          </a:xfrm>
          <a:prstGeom prst="rect">
            <a:avLst/>
          </a:prstGeom>
        </p:spPr>
        <p:txBody>
          <a:bodyPr wrap="square">
            <a:spAutoFit/>
          </a:bodyPr>
          <a:lstStyle/>
          <a:p>
            <a:r>
              <a:rPr lang="en-US" sz="800" dirty="0">
                <a:solidFill>
                  <a:schemeClr val="accent4"/>
                </a:solidFill>
                <a:latin typeface="Calibri" panose="020F0502020204030204" pitchFamily="34" charset="0"/>
                <a:ea typeface="Times New Roman" panose="02020603050405020304" pitchFamily="18" charset="0"/>
              </a:rPr>
              <a:t>Source: Downloaded from the RCP Database version 2.0.5 (2015). RCP 2.6: van Vuuren et al. 2006; van Vuuren et al. 2007. RCP 4.5: Clark et al. 2007; Smith and </a:t>
            </a:r>
            <a:r>
              <a:rPr lang="en-US" sz="800" dirty="0" err="1">
                <a:solidFill>
                  <a:schemeClr val="accent4"/>
                </a:solidFill>
                <a:latin typeface="Calibri" panose="020F0502020204030204" pitchFamily="34" charset="0"/>
                <a:ea typeface="Times New Roman" panose="02020603050405020304" pitchFamily="18" charset="0"/>
              </a:rPr>
              <a:t>Wigley</a:t>
            </a:r>
            <a:r>
              <a:rPr lang="en-US" sz="800" dirty="0">
                <a:solidFill>
                  <a:schemeClr val="accent4"/>
                </a:solidFill>
                <a:latin typeface="Calibri" panose="020F0502020204030204" pitchFamily="34" charset="0"/>
                <a:ea typeface="Times New Roman" panose="02020603050405020304" pitchFamily="18" charset="0"/>
              </a:rPr>
              <a:t> 2006; Wise et al 2009. RCP 6.0: </a:t>
            </a:r>
            <a:r>
              <a:rPr lang="en-US" sz="800" dirty="0" err="1">
                <a:solidFill>
                  <a:schemeClr val="accent4"/>
                </a:solidFill>
                <a:latin typeface="Calibri" panose="020F0502020204030204" pitchFamily="34" charset="0"/>
                <a:ea typeface="Times New Roman" panose="02020603050405020304" pitchFamily="18" charset="0"/>
              </a:rPr>
              <a:t>Fujino</a:t>
            </a:r>
            <a:r>
              <a:rPr lang="en-US" sz="800" dirty="0">
                <a:solidFill>
                  <a:schemeClr val="accent4"/>
                </a:solidFill>
                <a:latin typeface="Calibri" panose="020F0502020204030204" pitchFamily="34" charset="0"/>
                <a:ea typeface="Times New Roman" panose="02020603050405020304" pitchFamily="18" charset="0"/>
              </a:rPr>
              <a:t> et al 2006; </a:t>
            </a:r>
            <a:r>
              <a:rPr lang="en-US" sz="800" dirty="0" err="1">
                <a:solidFill>
                  <a:schemeClr val="accent4"/>
                </a:solidFill>
                <a:latin typeface="Calibri" panose="020F0502020204030204" pitchFamily="34" charset="0"/>
                <a:ea typeface="Times New Roman" panose="02020603050405020304" pitchFamily="18" charset="0"/>
              </a:rPr>
              <a:t>Hijioka</a:t>
            </a:r>
            <a:r>
              <a:rPr lang="en-US" sz="800" dirty="0">
                <a:solidFill>
                  <a:schemeClr val="accent4"/>
                </a:solidFill>
                <a:latin typeface="Calibri" panose="020F0502020204030204" pitchFamily="34" charset="0"/>
                <a:ea typeface="Times New Roman" panose="02020603050405020304" pitchFamily="18" charset="0"/>
              </a:rPr>
              <a:t> et al 2008. RCP 8.5: </a:t>
            </a:r>
            <a:r>
              <a:rPr lang="en-US" sz="800" dirty="0" err="1">
                <a:solidFill>
                  <a:schemeClr val="accent4"/>
                </a:solidFill>
                <a:latin typeface="Calibri" panose="020F0502020204030204" pitchFamily="34" charset="0"/>
                <a:ea typeface="Times New Roman" panose="02020603050405020304" pitchFamily="18" charset="0"/>
              </a:rPr>
              <a:t>Riahi</a:t>
            </a:r>
            <a:r>
              <a:rPr lang="en-US" sz="800" dirty="0">
                <a:solidFill>
                  <a:schemeClr val="accent4"/>
                </a:solidFill>
                <a:latin typeface="Calibri" panose="020F0502020204030204" pitchFamily="34" charset="0"/>
                <a:ea typeface="Times New Roman" panose="02020603050405020304" pitchFamily="18" charset="0"/>
              </a:rPr>
              <a:t> and </a:t>
            </a:r>
            <a:r>
              <a:rPr lang="en-US" sz="800" dirty="0" err="1">
                <a:solidFill>
                  <a:schemeClr val="accent4"/>
                </a:solidFill>
                <a:latin typeface="Calibri" panose="020F0502020204030204" pitchFamily="34" charset="0"/>
                <a:ea typeface="Times New Roman" panose="02020603050405020304" pitchFamily="18" charset="0"/>
              </a:rPr>
              <a:t>Nakicenovic</a:t>
            </a:r>
            <a:r>
              <a:rPr lang="en-US" sz="800" dirty="0">
                <a:solidFill>
                  <a:schemeClr val="accent4"/>
                </a:solidFill>
                <a:latin typeface="Calibri" panose="020F0502020204030204" pitchFamily="34" charset="0"/>
                <a:ea typeface="Times New Roman" panose="02020603050405020304" pitchFamily="18" charset="0"/>
              </a:rPr>
              <a:t>, 2007.</a:t>
            </a:r>
          </a:p>
        </p:txBody>
      </p:sp>
      <p:grpSp>
        <p:nvGrpSpPr>
          <p:cNvPr id="4" name="Group 3"/>
          <p:cNvGrpSpPr/>
          <p:nvPr/>
        </p:nvGrpSpPr>
        <p:grpSpPr>
          <a:xfrm>
            <a:off x="3115183" y="1258795"/>
            <a:ext cx="6012702" cy="4762634"/>
            <a:chOff x="4114257" y="1292661"/>
            <a:chExt cx="6012702" cy="4762634"/>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257" y="1310522"/>
              <a:ext cx="2926334" cy="2286198"/>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4901" y="1292661"/>
              <a:ext cx="2972058" cy="2321920"/>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7763" y="3744356"/>
              <a:ext cx="2926334" cy="2286198"/>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4257" y="3769097"/>
              <a:ext cx="3017782" cy="2286198"/>
            </a:xfrm>
            <a:prstGeom prst="rect">
              <a:avLst/>
            </a:prstGeom>
          </p:spPr>
        </p:pic>
        <p:sp>
          <p:nvSpPr>
            <p:cNvPr id="27" name="TextBox 26"/>
            <p:cNvSpPr txBox="1"/>
            <p:nvPr/>
          </p:nvSpPr>
          <p:spPr>
            <a:xfrm>
              <a:off x="7882332" y="3879272"/>
              <a:ext cx="1482072" cy="338554"/>
            </a:xfrm>
            <a:prstGeom prst="rect">
              <a:avLst/>
            </a:prstGeom>
            <a:noFill/>
          </p:spPr>
          <p:txBody>
            <a:bodyPr wrap="none" rtlCol="0">
              <a:spAutoFit/>
            </a:bodyPr>
            <a:lstStyle/>
            <a:p>
              <a:r>
                <a:rPr lang="en-US" sz="1600" dirty="0">
                  <a:solidFill>
                    <a:schemeClr val="accent4"/>
                  </a:solidFill>
                  <a:latin typeface="Calibri" panose="020F0502020204030204" pitchFamily="34" charset="0"/>
                </a:rPr>
                <a:t>CO</a:t>
              </a:r>
              <a:r>
                <a:rPr lang="en-US" sz="1600" baseline="-25000" dirty="0">
                  <a:solidFill>
                    <a:schemeClr val="accent4"/>
                  </a:solidFill>
                  <a:latin typeface="Calibri" panose="020F0502020204030204" pitchFamily="34" charset="0"/>
                </a:rPr>
                <a:t>2</a:t>
              </a:r>
              <a:r>
                <a:rPr lang="en-US" sz="1600" dirty="0">
                  <a:solidFill>
                    <a:schemeClr val="accent4"/>
                  </a:solidFill>
                  <a:latin typeface="Calibri" panose="020F0502020204030204" pitchFamily="34" charset="0"/>
                </a:rPr>
                <a:t> equiv. </a:t>
              </a:r>
              <a:r>
                <a:rPr lang="en-US" sz="1200" dirty="0">
                  <a:solidFill>
                    <a:schemeClr val="accent4"/>
                  </a:solidFill>
                  <a:latin typeface="Calibri" panose="020F0502020204030204" pitchFamily="34" charset="0"/>
                </a:rPr>
                <a:t>(ppm)</a:t>
              </a:r>
            </a:p>
          </p:txBody>
        </p:sp>
        <p:sp>
          <p:nvSpPr>
            <p:cNvPr id="28" name="TextBox 27"/>
            <p:cNvSpPr txBox="1"/>
            <p:nvPr/>
          </p:nvSpPr>
          <p:spPr>
            <a:xfrm>
              <a:off x="4534132" y="3879272"/>
              <a:ext cx="1572866" cy="523220"/>
            </a:xfrm>
            <a:prstGeom prst="rect">
              <a:avLst/>
            </a:prstGeom>
            <a:noFill/>
          </p:spPr>
          <p:txBody>
            <a:bodyPr wrap="none" rtlCol="0">
              <a:spAutoFit/>
            </a:bodyPr>
            <a:lstStyle/>
            <a:p>
              <a:r>
                <a:rPr lang="en-US" sz="1600" dirty="0">
                  <a:solidFill>
                    <a:schemeClr val="accent4"/>
                  </a:solidFill>
                  <a:latin typeface="Calibri" panose="020F0502020204030204" pitchFamily="34" charset="0"/>
                </a:rPr>
                <a:t>Radiative forcing</a:t>
              </a:r>
            </a:p>
            <a:p>
              <a:r>
                <a:rPr lang="en-US" sz="1200" dirty="0">
                  <a:solidFill>
                    <a:schemeClr val="accent4"/>
                  </a:solidFill>
                  <a:latin typeface="Calibri" panose="020F0502020204030204" pitchFamily="34" charset="0"/>
                </a:rPr>
                <a:t>(W/m</a:t>
              </a:r>
              <a:r>
                <a:rPr lang="en-US" sz="1200" baseline="30000" dirty="0">
                  <a:solidFill>
                    <a:schemeClr val="accent4"/>
                  </a:solidFill>
                  <a:latin typeface="Calibri" panose="020F0502020204030204" pitchFamily="34" charset="0"/>
                </a:rPr>
                <a:t>2</a:t>
              </a:r>
              <a:r>
                <a:rPr lang="en-US" sz="1200" dirty="0">
                  <a:solidFill>
                    <a:schemeClr val="accent4"/>
                  </a:solidFill>
                  <a:latin typeface="Calibri" panose="020F0502020204030204" pitchFamily="34" charset="0"/>
                </a:rPr>
                <a:t>)</a:t>
              </a:r>
            </a:p>
          </p:txBody>
        </p:sp>
        <p:sp>
          <p:nvSpPr>
            <p:cNvPr id="29" name="TextBox 28"/>
            <p:cNvSpPr txBox="1"/>
            <p:nvPr/>
          </p:nvSpPr>
          <p:spPr>
            <a:xfrm>
              <a:off x="4517455" y="1335201"/>
              <a:ext cx="1622945" cy="338554"/>
            </a:xfrm>
            <a:prstGeom prst="rect">
              <a:avLst/>
            </a:prstGeom>
            <a:noFill/>
          </p:spPr>
          <p:txBody>
            <a:bodyPr wrap="none" rtlCol="0">
              <a:spAutoFit/>
            </a:bodyPr>
            <a:lstStyle/>
            <a:p>
              <a:r>
                <a:rPr lang="en-US" sz="1600" dirty="0">
                  <a:solidFill>
                    <a:schemeClr val="accent4"/>
                  </a:solidFill>
                  <a:latin typeface="Calibri" panose="020F0502020204030204" pitchFamily="34" charset="0"/>
                </a:rPr>
                <a:t>Population </a:t>
              </a:r>
              <a:r>
                <a:rPr lang="en-US" sz="1200" dirty="0">
                  <a:solidFill>
                    <a:schemeClr val="accent4"/>
                  </a:solidFill>
                  <a:latin typeface="Calibri" panose="020F0502020204030204" pitchFamily="34" charset="0"/>
                </a:rPr>
                <a:t>(billion)</a:t>
              </a:r>
            </a:p>
          </p:txBody>
        </p:sp>
        <p:sp>
          <p:nvSpPr>
            <p:cNvPr id="30" name="TextBox 29"/>
            <p:cNvSpPr txBox="1"/>
            <p:nvPr/>
          </p:nvSpPr>
          <p:spPr>
            <a:xfrm>
              <a:off x="7592007" y="1332101"/>
              <a:ext cx="2072106" cy="338554"/>
            </a:xfrm>
            <a:prstGeom prst="rect">
              <a:avLst/>
            </a:prstGeom>
            <a:noFill/>
          </p:spPr>
          <p:txBody>
            <a:bodyPr wrap="none" rtlCol="0">
              <a:spAutoFit/>
            </a:bodyPr>
            <a:lstStyle/>
            <a:p>
              <a:pPr algn="r"/>
              <a:r>
                <a:rPr lang="en-US" sz="1600" dirty="0">
                  <a:solidFill>
                    <a:schemeClr val="accent4"/>
                  </a:solidFill>
                  <a:latin typeface="Calibri" panose="020F0502020204030204" pitchFamily="34" charset="0"/>
                </a:rPr>
                <a:t>GDP </a:t>
              </a:r>
              <a:r>
                <a:rPr lang="en-US" sz="1200" dirty="0">
                  <a:solidFill>
                    <a:schemeClr val="accent4"/>
                  </a:solidFill>
                  <a:latin typeface="Calibri" panose="020F0502020204030204" pitchFamily="34" charset="0"/>
                </a:rPr>
                <a:t>(trillion USD, 2005 </a:t>
              </a:r>
              <a:r>
                <a:rPr lang="en-US" sz="1200" dirty="0" err="1">
                  <a:solidFill>
                    <a:schemeClr val="accent4"/>
                  </a:solidFill>
                  <a:latin typeface="Calibri" panose="020F0502020204030204" pitchFamily="34" charset="0"/>
                </a:rPr>
                <a:t>ppp</a:t>
              </a:r>
              <a:r>
                <a:rPr lang="en-US" sz="1200" dirty="0">
                  <a:solidFill>
                    <a:schemeClr val="accent4"/>
                  </a:solidFill>
                  <a:latin typeface="Calibri" panose="020F0502020204030204" pitchFamily="34" charset="0"/>
                </a:rPr>
                <a:t>)</a:t>
              </a:r>
            </a:p>
          </p:txBody>
        </p:sp>
        <p:cxnSp>
          <p:nvCxnSpPr>
            <p:cNvPr id="17" name="Straight Connector 16"/>
            <p:cNvCxnSpPr/>
            <p:nvPr/>
          </p:nvCxnSpPr>
          <p:spPr>
            <a:xfrm>
              <a:off x="5810721" y="4402493"/>
              <a:ext cx="0" cy="99827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83742" y="4341832"/>
              <a:ext cx="0" cy="99827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45007" y="1713884"/>
              <a:ext cx="0" cy="99827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61549" y="1713884"/>
              <a:ext cx="0" cy="99827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404575" y="2314810"/>
            <a:ext cx="2447796" cy="19853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solidFill>
                  <a:schemeClr val="accent4"/>
                </a:solidFill>
                <a:latin typeface="Calibri" panose="020F0502020204030204" pitchFamily="34" charset="0"/>
              </a:rPr>
              <a:t>This work uses “middle-of-the-road” </a:t>
            </a:r>
            <a:r>
              <a:rPr lang="en-US" sz="2000" b="1" dirty="0">
                <a:solidFill>
                  <a:schemeClr val="accent4"/>
                </a:solidFill>
                <a:latin typeface="Calibri" panose="020F0502020204030204" pitchFamily="34" charset="0"/>
              </a:rPr>
              <a:t>SSP2</a:t>
            </a:r>
            <a:r>
              <a:rPr lang="en-US" sz="2000" dirty="0">
                <a:solidFill>
                  <a:schemeClr val="accent4"/>
                </a:solidFill>
                <a:latin typeface="Calibri" panose="020F0502020204030204" pitchFamily="34" charset="0"/>
              </a:rPr>
              <a:t> and </a:t>
            </a:r>
          </a:p>
          <a:p>
            <a:r>
              <a:rPr lang="en-US" sz="2000" dirty="0">
                <a:solidFill>
                  <a:schemeClr val="accent4"/>
                </a:solidFill>
                <a:latin typeface="Calibri" panose="020F0502020204030204" pitchFamily="34" charset="0"/>
              </a:rPr>
              <a:t>rapid climate change </a:t>
            </a:r>
            <a:r>
              <a:rPr lang="en-US" sz="2000" b="1" dirty="0">
                <a:solidFill>
                  <a:schemeClr val="accent4"/>
                </a:solidFill>
                <a:latin typeface="Calibri" panose="020F0502020204030204" pitchFamily="34" charset="0"/>
              </a:rPr>
              <a:t>RCP 8.5 </a:t>
            </a:r>
            <a:r>
              <a:rPr lang="en-US" sz="2000" dirty="0">
                <a:solidFill>
                  <a:schemeClr val="accent4"/>
                </a:solidFill>
                <a:latin typeface="Calibri" panose="020F0502020204030204" pitchFamily="34" charset="0"/>
              </a:rPr>
              <a:t>as the reference case.</a:t>
            </a:r>
          </a:p>
        </p:txBody>
      </p:sp>
      <p:sp>
        <p:nvSpPr>
          <p:cNvPr id="20" name="Title 1"/>
          <p:cNvSpPr txBox="1">
            <a:spLocks/>
          </p:cNvSpPr>
          <p:nvPr/>
        </p:nvSpPr>
        <p:spPr>
          <a:xfrm>
            <a:off x="928088" y="375503"/>
            <a:ext cx="10527568" cy="868362"/>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000" kern="1200">
                <a:solidFill>
                  <a:schemeClr val="accent4"/>
                </a:solidFill>
                <a:latin typeface="Calibri" panose="020F0502020204030204" pitchFamily="34" charset="0"/>
                <a:ea typeface="+mj-ea"/>
                <a:cs typeface="Calibri" panose="020F0502020204030204" pitchFamily="34" charset="0"/>
              </a:defRPr>
            </a:lvl1pPr>
          </a:lstStyle>
          <a:p>
            <a:r>
              <a:rPr lang="en-US" sz="4000" b="1" dirty="0"/>
              <a:t>Reference socioeconomic and climate drivers</a:t>
            </a:r>
          </a:p>
        </p:txBody>
      </p:sp>
    </p:spTree>
    <p:extLst>
      <p:ext uri="{BB962C8B-B14F-4D97-AF65-F5344CB8AC3E}">
        <p14:creationId xmlns:p14="http://schemas.microsoft.com/office/powerpoint/2010/main" val="267291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489" y="376407"/>
            <a:ext cx="8305800" cy="949473"/>
          </a:xfrm>
        </p:spPr>
        <p:txBody>
          <a:bodyPr>
            <a:noAutofit/>
          </a:bodyPr>
          <a:lstStyle/>
          <a:p>
            <a:pPr>
              <a:lnSpc>
                <a:spcPts val="3700"/>
              </a:lnSpc>
            </a:pPr>
            <a:r>
              <a:rPr lang="en-US" sz="4000" b="1" dirty="0"/>
              <a:t>Changing patterns of demand</a:t>
            </a:r>
            <a:endParaRPr lang="en-US" sz="1600" dirty="0">
              <a:solidFill>
                <a:srgbClr val="FF000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3440" y="1325880"/>
            <a:ext cx="5022669" cy="502266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6130" y="1325880"/>
            <a:ext cx="5022669" cy="4352980"/>
          </a:xfrm>
          <a:prstGeom prst="rect">
            <a:avLst/>
          </a:prstGeom>
        </p:spPr>
      </p:pic>
    </p:spTree>
    <p:extLst>
      <p:ext uri="{BB962C8B-B14F-4D97-AF65-F5344CB8AC3E}">
        <p14:creationId xmlns:p14="http://schemas.microsoft.com/office/powerpoint/2010/main" val="300890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17426" y="369411"/>
            <a:ext cx="10958344" cy="813323"/>
          </a:xfrm>
        </p:spPr>
        <p:txBody>
          <a:bodyPr>
            <a:normAutofit fontScale="90000"/>
          </a:bodyPr>
          <a:lstStyle/>
          <a:p>
            <a:r>
              <a:rPr lang="en-US" sz="4400" b="1" dirty="0"/>
              <a:t>Estimating climate change impacts in 2050</a:t>
            </a:r>
            <a:r>
              <a:rPr lang="en-US" dirty="0"/>
              <a:t/>
            </a:r>
            <a:br>
              <a:rPr lang="en-US" dirty="0"/>
            </a:br>
            <a:r>
              <a:rPr lang="en-US" sz="2700" i="1" dirty="0"/>
              <a:t>The example of maize yields using </a:t>
            </a:r>
            <a:r>
              <a:rPr lang="en-US" sz="2700" i="1" dirty="0" err="1"/>
              <a:t>HadGEM</a:t>
            </a:r>
            <a:r>
              <a:rPr lang="en-US" sz="2700" i="1" dirty="0"/>
              <a:t> (RCP8.5), DSSAT, and IMPACT (SSP2)</a:t>
            </a:r>
            <a:endParaRPr lang="en-US" sz="1800" i="1" dirty="0"/>
          </a:p>
        </p:txBody>
      </p:sp>
      <p:grpSp>
        <p:nvGrpSpPr>
          <p:cNvPr id="12" name="Group 11"/>
          <p:cNvGrpSpPr/>
          <p:nvPr/>
        </p:nvGrpSpPr>
        <p:grpSpPr>
          <a:xfrm>
            <a:off x="1330921" y="1639325"/>
            <a:ext cx="4404732" cy="2075083"/>
            <a:chOff x="469052" y="2423073"/>
            <a:chExt cx="4572179" cy="2235287"/>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052" y="2423073"/>
              <a:ext cx="4572179" cy="2235287"/>
            </a:xfrm>
            <a:prstGeom prst="rect">
              <a:avLst/>
            </a:prstGeom>
            <a:ln>
              <a:solidFill>
                <a:schemeClr val="tx1"/>
              </a:solidFill>
            </a:ln>
          </p:spPr>
        </p:pic>
        <p:sp>
          <p:nvSpPr>
            <p:cNvPr id="7" name="TextBox 6"/>
            <p:cNvSpPr txBox="1"/>
            <p:nvPr/>
          </p:nvSpPr>
          <p:spPr>
            <a:xfrm>
              <a:off x="2378950" y="4189888"/>
              <a:ext cx="2278203" cy="331539"/>
            </a:xfrm>
            <a:prstGeom prst="rect">
              <a:avLst/>
            </a:prstGeom>
            <a:solidFill>
              <a:schemeClr val="bg1"/>
            </a:solidFill>
          </p:spPr>
          <p:txBody>
            <a:bodyPr wrap="none" rtlCol="0">
              <a:spAutoFit/>
            </a:bodyPr>
            <a:lstStyle/>
            <a:p>
              <a:r>
                <a:rPr lang="en-US" sz="1400" dirty="0">
                  <a:latin typeface="Calibri" panose="020F0502020204030204" pitchFamily="34" charset="0"/>
                </a:rPr>
                <a:t>Maximum temperature (°C)</a:t>
              </a:r>
            </a:p>
          </p:txBody>
        </p:sp>
      </p:grpSp>
      <p:grpSp>
        <p:nvGrpSpPr>
          <p:cNvPr id="10" name="Group 9"/>
          <p:cNvGrpSpPr/>
          <p:nvPr/>
        </p:nvGrpSpPr>
        <p:grpSpPr>
          <a:xfrm>
            <a:off x="5791408" y="1641210"/>
            <a:ext cx="4407408" cy="2075688"/>
            <a:chOff x="3862137" y="4195814"/>
            <a:chExt cx="4756301" cy="2325302"/>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2137" y="4195814"/>
              <a:ext cx="4756301" cy="2325302"/>
            </a:xfrm>
            <a:prstGeom prst="rect">
              <a:avLst/>
            </a:prstGeom>
            <a:ln>
              <a:solidFill>
                <a:schemeClr val="tx1"/>
              </a:solidFill>
            </a:ln>
          </p:spPr>
        </p:pic>
        <p:sp>
          <p:nvSpPr>
            <p:cNvPr id="11" name="TextBox 10"/>
            <p:cNvSpPr txBox="1"/>
            <p:nvPr/>
          </p:nvSpPr>
          <p:spPr>
            <a:xfrm>
              <a:off x="5979985" y="6037078"/>
              <a:ext cx="2277504" cy="345906"/>
            </a:xfrm>
            <a:prstGeom prst="rect">
              <a:avLst/>
            </a:prstGeom>
            <a:solidFill>
              <a:schemeClr val="bg1"/>
            </a:solidFill>
          </p:spPr>
          <p:txBody>
            <a:bodyPr wrap="none" rtlCol="0">
              <a:spAutoFit/>
            </a:bodyPr>
            <a:lstStyle/>
            <a:p>
              <a:r>
                <a:rPr lang="en-US" sz="1400" dirty="0">
                  <a:latin typeface="Calibri" panose="020F0502020204030204" pitchFamily="34" charset="0"/>
                </a:rPr>
                <a:t>Annual precipitation (mm)</a:t>
              </a:r>
            </a:p>
          </p:txBody>
        </p:sp>
      </p:gr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405" y="4216882"/>
            <a:ext cx="4259765" cy="1769935"/>
          </a:xfrm>
          <a:prstGeom prst="rect">
            <a:avLst/>
          </a:prstGeom>
          <a:ln>
            <a:solidFill>
              <a:schemeClr val="tx1"/>
            </a:solidFill>
          </a:ln>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4110" y="3953855"/>
            <a:ext cx="3372304" cy="2108814"/>
          </a:xfrm>
          <a:prstGeom prst="rect">
            <a:avLst/>
          </a:prstGeom>
        </p:spPr>
      </p:pic>
      <p:pic>
        <p:nvPicPr>
          <p:cNvPr id="15" name="Picture 2" descr="D:\rdrobert\one_off_dumping\magic_MARK_asia_world\mir_a1_2050__maize__irrigat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53825" y="5203801"/>
            <a:ext cx="833069" cy="704905"/>
          </a:xfrm>
          <a:prstGeom prst="rect">
            <a:avLst/>
          </a:prstGeom>
          <a:noFill/>
          <a:ln w="9525">
            <a:noFill/>
            <a:miter lim="800000"/>
            <a:headEnd/>
            <a:tailEnd/>
          </a:ln>
        </p:spPr>
      </p:pic>
      <p:sp>
        <p:nvSpPr>
          <p:cNvPr id="16" name="TextBox 15"/>
          <p:cNvSpPr txBox="1"/>
          <p:nvPr/>
        </p:nvSpPr>
        <p:spPr>
          <a:xfrm>
            <a:off x="1251898" y="5972035"/>
            <a:ext cx="4561811" cy="276999"/>
          </a:xfrm>
          <a:prstGeom prst="rect">
            <a:avLst/>
          </a:prstGeom>
          <a:noFill/>
        </p:spPr>
        <p:txBody>
          <a:bodyPr wrap="square" rtlCol="0">
            <a:spAutoFit/>
          </a:bodyPr>
          <a:lstStyle/>
          <a:p>
            <a:r>
              <a:rPr lang="en-US" sz="1200" dirty="0">
                <a:latin typeface="Calibri" panose="020F0502020204030204" pitchFamily="34" charset="0"/>
              </a:rPr>
              <a:t>Change in </a:t>
            </a:r>
            <a:r>
              <a:rPr lang="en-US" sz="1200" dirty="0" err="1">
                <a:latin typeface="Calibri" panose="020F0502020204030204" pitchFamily="34" charset="0"/>
              </a:rPr>
              <a:t>rainfed</a:t>
            </a:r>
            <a:r>
              <a:rPr lang="en-US" sz="1200" dirty="0">
                <a:latin typeface="Calibri" panose="020F0502020204030204" pitchFamily="34" charset="0"/>
              </a:rPr>
              <a:t> maize yields before economic adjustments</a:t>
            </a:r>
          </a:p>
        </p:txBody>
      </p:sp>
      <p:cxnSp>
        <p:nvCxnSpPr>
          <p:cNvPr id="3" name="Curved Connector 2"/>
          <p:cNvCxnSpPr/>
          <p:nvPr/>
        </p:nvCxnSpPr>
        <p:spPr>
          <a:xfrm rot="16200000" flipH="1">
            <a:off x="3111361" y="3971836"/>
            <a:ext cx="482417" cy="3405"/>
          </a:xfrm>
          <a:prstGeom prst="curvedConnector3">
            <a:avLst>
              <a:gd name="adj1" fmla="val 50000"/>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endCxn id="13" idx="0"/>
          </p:cNvCxnSpPr>
          <p:nvPr/>
        </p:nvCxnSpPr>
        <p:spPr>
          <a:xfrm rot="10800000" flipV="1">
            <a:off x="3533289" y="3710194"/>
            <a:ext cx="3680245" cy="506687"/>
          </a:xfrm>
          <a:prstGeom prst="curvedConnector2">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3" idx="3"/>
          </p:cNvCxnSpPr>
          <p:nvPr/>
        </p:nvCxnSpPr>
        <p:spPr>
          <a:xfrm flipV="1">
            <a:off x="5663169" y="5101847"/>
            <a:ext cx="794008" cy="2"/>
          </a:xfrm>
          <a:prstGeom prst="curvedConnector3">
            <a:avLst>
              <a:gd name="adj1" fmla="val 50000"/>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35936" y="5966986"/>
            <a:ext cx="4263903" cy="276999"/>
          </a:xfrm>
          <a:prstGeom prst="rect">
            <a:avLst/>
          </a:prstGeom>
          <a:noFill/>
        </p:spPr>
        <p:txBody>
          <a:bodyPr wrap="square" rtlCol="0">
            <a:spAutoFit/>
          </a:bodyPr>
          <a:lstStyle/>
          <a:p>
            <a:pPr algn="ctr"/>
            <a:r>
              <a:rPr lang="en-US" sz="1200" dirty="0">
                <a:latin typeface="Calibri" panose="020F0502020204030204" pitchFamily="34" charset="0"/>
              </a:rPr>
              <a:t>Change in </a:t>
            </a:r>
            <a:r>
              <a:rPr lang="en-US" sz="1200" dirty="0" err="1">
                <a:latin typeface="Calibri" panose="020F0502020204030204" pitchFamily="34" charset="0"/>
              </a:rPr>
              <a:t>rainfed</a:t>
            </a:r>
            <a:r>
              <a:rPr lang="en-US" sz="1200" dirty="0">
                <a:latin typeface="Calibri" panose="020F0502020204030204" pitchFamily="34" charset="0"/>
              </a:rPr>
              <a:t> maize yields after economic adjustments</a:t>
            </a:r>
          </a:p>
        </p:txBody>
      </p:sp>
      <p:sp>
        <p:nvSpPr>
          <p:cNvPr id="33" name="TextBox 32"/>
          <p:cNvSpPr txBox="1"/>
          <p:nvPr/>
        </p:nvSpPr>
        <p:spPr>
          <a:xfrm>
            <a:off x="6722545" y="6350562"/>
            <a:ext cx="2840842" cy="246221"/>
          </a:xfrm>
          <a:prstGeom prst="rect">
            <a:avLst/>
          </a:prstGeom>
          <a:noFill/>
        </p:spPr>
        <p:txBody>
          <a:bodyPr wrap="none" rtlCol="0">
            <a:spAutoFit/>
          </a:bodyPr>
          <a:lstStyle/>
          <a:p>
            <a:r>
              <a:rPr lang="en-US" sz="1000" dirty="0">
                <a:latin typeface="Calibri" panose="020F0502020204030204" pitchFamily="34" charset="0"/>
              </a:rPr>
              <a:t>Source: IFPRI, IMPACT version 3.2, November 2015</a:t>
            </a:r>
          </a:p>
        </p:txBody>
      </p:sp>
    </p:spTree>
    <p:extLst>
      <p:ext uri="{BB962C8B-B14F-4D97-AF65-F5344CB8AC3E}">
        <p14:creationId xmlns:p14="http://schemas.microsoft.com/office/powerpoint/2010/main" val="14959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87468"/>
            <a:ext cx="7958759" cy="546862"/>
          </a:xfrm>
        </p:spPr>
        <p:txBody>
          <a:bodyPr/>
          <a:lstStyle/>
          <a:p>
            <a:r>
              <a:rPr lang="en-US" sz="1800" dirty="0"/>
              <a:t>Average of 5 global economic models for coarse grains, rice, wheat, oilseeds &amp; sugar</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837591313"/>
              </p:ext>
            </p:extLst>
          </p:nvPr>
        </p:nvGraphicFramePr>
        <p:xfrm>
          <a:off x="2152649" y="1723498"/>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748" y="6019889"/>
            <a:ext cx="1922947" cy="590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5865813" y="6246431"/>
            <a:ext cx="3854334" cy="26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1100" dirty="0">
                <a:solidFill>
                  <a:prstClr val="black"/>
                </a:solidFill>
              </a:rPr>
              <a:t>Source: Wiebe et al., </a:t>
            </a:r>
            <a:r>
              <a:rPr lang="en-US" altLang="en-US" sz="1100" i="1" dirty="0">
                <a:solidFill>
                  <a:prstClr val="black"/>
                </a:solidFill>
              </a:rPr>
              <a:t>Environmental Research Letters</a:t>
            </a:r>
            <a:r>
              <a:rPr lang="en-US" altLang="en-US" sz="1100" dirty="0">
                <a:solidFill>
                  <a:prstClr val="black"/>
                </a:solidFill>
              </a:rPr>
              <a:t> (2015)</a:t>
            </a:r>
          </a:p>
        </p:txBody>
      </p:sp>
      <p:sp>
        <p:nvSpPr>
          <p:cNvPr id="9" name="Title 1">
            <a:extLst>
              <a:ext uri="{FF2B5EF4-FFF2-40B4-BE49-F238E27FC236}">
                <a16:creationId xmlns="" xmlns:a16="http://schemas.microsoft.com/office/drawing/2014/main" id="{51F75150-BBCA-404F-AF7D-CD2A058E2CA4}"/>
              </a:ext>
            </a:extLst>
          </p:cNvPr>
          <p:cNvSpPr txBox="1">
            <a:spLocks/>
          </p:cNvSpPr>
          <p:nvPr/>
        </p:nvSpPr>
        <p:spPr>
          <a:xfrm>
            <a:off x="945323" y="364073"/>
            <a:ext cx="10769600" cy="868362"/>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000" kern="1200">
                <a:solidFill>
                  <a:schemeClr val="accent4"/>
                </a:solidFill>
                <a:latin typeface="Calibri" panose="020F0502020204030204" pitchFamily="34" charset="0"/>
                <a:ea typeface="+mj-ea"/>
                <a:cs typeface="Calibri" panose="020F050202020403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35464"/>
                </a:solidFill>
                <a:effectLst/>
                <a:uLnTx/>
                <a:uFillTx/>
                <a:latin typeface="Calibri" panose="020F0502020204030204" pitchFamily="34" charset="0"/>
                <a:ea typeface="+mj-ea"/>
                <a:cs typeface="Calibri" panose="020F0502020204030204" pitchFamily="34" charset="0"/>
              </a:rPr>
              <a:t>Climate change impacts in 2050</a:t>
            </a:r>
            <a:endParaRPr kumimoji="0" lang="en-US" sz="3600" b="1" i="0" u="none" strike="noStrike" kern="1200" cap="none" spc="0" normalizeH="0" baseline="0" noProof="0" dirty="0">
              <a:ln>
                <a:noFill/>
              </a:ln>
              <a:solidFill>
                <a:srgbClr val="43546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31134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 and alternative scenarios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1998724"/>
              </p:ext>
            </p:extLst>
          </p:nvPr>
        </p:nvGraphicFramePr>
        <p:xfrm>
          <a:off x="536727" y="1502887"/>
          <a:ext cx="11222567" cy="4927849"/>
        </p:xfrm>
        <a:graphic>
          <a:graphicData uri="http://schemas.openxmlformats.org/drawingml/2006/table">
            <a:tbl>
              <a:tblPr firstRow="1">
                <a:tableStyleId>{5C22544A-7EE6-4342-B048-85BDC9FD1C3A}</a:tableStyleId>
              </a:tblPr>
              <a:tblGrid>
                <a:gridCol w="2288381">
                  <a:extLst>
                    <a:ext uri="{9D8B030D-6E8A-4147-A177-3AD203B41FA5}">
                      <a16:colId xmlns="" xmlns:a16="http://schemas.microsoft.com/office/drawing/2014/main" val="3907578475"/>
                    </a:ext>
                  </a:extLst>
                </a:gridCol>
                <a:gridCol w="1620511">
                  <a:extLst>
                    <a:ext uri="{9D8B030D-6E8A-4147-A177-3AD203B41FA5}">
                      <a16:colId xmlns="" xmlns:a16="http://schemas.microsoft.com/office/drawing/2014/main" val="2962094399"/>
                    </a:ext>
                  </a:extLst>
                </a:gridCol>
                <a:gridCol w="7313675">
                  <a:extLst>
                    <a:ext uri="{9D8B030D-6E8A-4147-A177-3AD203B41FA5}">
                      <a16:colId xmlns="" xmlns:a16="http://schemas.microsoft.com/office/drawing/2014/main" val="109697335"/>
                    </a:ext>
                  </a:extLst>
                </a:gridCol>
              </a:tblGrid>
              <a:tr h="283625">
                <a:tc>
                  <a:txBody>
                    <a:bodyPr/>
                    <a:lstStyle/>
                    <a:p>
                      <a:pPr marL="0" marR="0">
                        <a:lnSpc>
                          <a:spcPct val="107000"/>
                        </a:lnSpc>
                        <a:spcBef>
                          <a:spcPts val="0"/>
                        </a:spcBef>
                        <a:spcAft>
                          <a:spcPts val="0"/>
                        </a:spcAft>
                      </a:pPr>
                      <a:r>
                        <a:rPr lang="en-US" sz="1600" dirty="0">
                          <a:effectLst/>
                          <a:latin typeface="Calibri" panose="020F0502020204030204" pitchFamily="34" charset="0"/>
                        </a:rPr>
                        <a:t>Scenario Grouping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rPr>
                        <a:t>Scenario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rPr>
                        <a:t>Scenario 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496870261"/>
                  </a:ext>
                </a:extLst>
              </a:tr>
              <a:tr h="283625">
                <a:tc rowSpan="3">
                  <a:txBody>
                    <a:bodyPr/>
                    <a:lstStyle/>
                    <a:p>
                      <a:pPr marL="0" marR="0" indent="0">
                        <a:lnSpc>
                          <a:spcPct val="107000"/>
                        </a:lnSpc>
                        <a:spcBef>
                          <a:spcPts val="0"/>
                        </a:spcBef>
                        <a:spcAft>
                          <a:spcPts val="0"/>
                        </a:spcAft>
                      </a:pPr>
                      <a:r>
                        <a:rPr lang="en-US" sz="1600" b="1" dirty="0">
                          <a:solidFill>
                            <a:schemeClr val="tx1">
                              <a:lumMod val="75000"/>
                              <a:lumOff val="25000"/>
                            </a:schemeClr>
                          </a:solidFill>
                          <a:effectLst/>
                          <a:latin typeface="Calibri" panose="020F0502020204030204" pitchFamily="34" charset="0"/>
                        </a:rPr>
                        <a:t>Reference</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REF_HGEM</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Reference scenario with RCP 8.5 future climate using </a:t>
                      </a:r>
                      <a:r>
                        <a:rPr lang="en-US" sz="1400" dirty="0" err="1">
                          <a:solidFill>
                            <a:schemeClr val="tx1">
                              <a:lumMod val="75000"/>
                              <a:lumOff val="25000"/>
                            </a:schemeClr>
                          </a:solidFill>
                          <a:effectLst/>
                          <a:latin typeface="Calibri" panose="020F0502020204030204" pitchFamily="34" charset="0"/>
                        </a:rPr>
                        <a:t>HadGEM</a:t>
                      </a:r>
                      <a:r>
                        <a:rPr lang="en-US" sz="1400" dirty="0">
                          <a:solidFill>
                            <a:schemeClr val="tx1">
                              <a:lumMod val="75000"/>
                              <a:lumOff val="25000"/>
                            </a:schemeClr>
                          </a:solidFill>
                          <a:effectLst/>
                          <a:latin typeface="Calibri" panose="020F0502020204030204" pitchFamily="34" charset="0"/>
                        </a:rPr>
                        <a:t> GCM</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92684502"/>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REF_IPSL</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Alternative reference with RCP 8.5 future climate using IPSL GCM</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28227899"/>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err="1">
                          <a:solidFill>
                            <a:schemeClr val="tx1">
                              <a:lumMod val="75000"/>
                              <a:lumOff val="25000"/>
                            </a:schemeClr>
                          </a:solidFill>
                          <a:effectLst/>
                          <a:latin typeface="Calibri" panose="020F0502020204030204" pitchFamily="34" charset="0"/>
                        </a:rPr>
                        <a:t>REF_NoCC</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Alternate reference with no climate change (constant 2005 climate)</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81811909"/>
                  </a:ext>
                </a:extLst>
              </a:tr>
              <a:tr h="283625">
                <a:tc rowSpan="5">
                  <a:txBody>
                    <a:bodyPr/>
                    <a:lstStyle/>
                    <a:p>
                      <a:pPr marL="0" marR="0" indent="0">
                        <a:lnSpc>
                          <a:spcPct val="107000"/>
                        </a:lnSpc>
                        <a:spcBef>
                          <a:spcPts val="0"/>
                        </a:spcBef>
                        <a:spcAft>
                          <a:spcPts val="0"/>
                        </a:spcAft>
                      </a:pPr>
                      <a:r>
                        <a:rPr lang="en-US" sz="1600" b="1" dirty="0">
                          <a:solidFill>
                            <a:schemeClr val="tx1">
                              <a:lumMod val="75000"/>
                              <a:lumOff val="25000"/>
                            </a:schemeClr>
                          </a:solidFill>
                          <a:effectLst/>
                          <a:latin typeface="Calibri" panose="020F0502020204030204" pitchFamily="34" charset="0"/>
                        </a:rPr>
                        <a:t>Productivity</a:t>
                      </a:r>
                      <a:r>
                        <a:rPr lang="en-US" sz="1600" b="1" baseline="0" dirty="0">
                          <a:solidFill>
                            <a:schemeClr val="tx1">
                              <a:lumMod val="75000"/>
                              <a:lumOff val="25000"/>
                            </a:schemeClr>
                          </a:solidFill>
                          <a:effectLst/>
                          <a:latin typeface="Calibri" panose="020F0502020204030204" pitchFamily="34" charset="0"/>
                        </a:rPr>
                        <a:t> </a:t>
                      </a:r>
                      <a:r>
                        <a:rPr lang="en-US" sz="1600" b="1" dirty="0">
                          <a:solidFill>
                            <a:schemeClr val="tx1">
                              <a:lumMod val="75000"/>
                              <a:lumOff val="25000"/>
                            </a:schemeClr>
                          </a:solidFill>
                          <a:effectLst/>
                          <a:latin typeface="Calibri" panose="020F0502020204030204" pitchFamily="34" charset="0"/>
                        </a:rPr>
                        <a:t>Enhancement</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MED</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Medium increase in R&amp;D investment across the CGIAR portfolio</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672845"/>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HIGH</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High increase in R&amp;D investment across the CGIAR portfolio</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49388098"/>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HIGH+NARS</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High increase in R&amp;D investment across the CGIAR portfolio plus complementary NARS investments</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11545988"/>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HIGH+RE</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High increase in R&amp;D investment across the CGIAR portfolio plus increased research efficiency</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0077164"/>
                  </a:ext>
                </a:extLst>
              </a:tr>
              <a:tr h="744436">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REGION</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Regionally-focused high increase in CGIAR R&amp;D investments</a:t>
                      </a:r>
                    </a:p>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Targets the highest increases to South Asia and Sub-Saharan Africa with medium levels of increase in Latin America and East Asia</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55662627"/>
                  </a:ext>
                </a:extLst>
              </a:tr>
              <a:tr h="283625">
                <a:tc rowSpan="3">
                  <a:txBody>
                    <a:bodyPr/>
                    <a:lstStyle/>
                    <a:p>
                      <a:pPr marL="0" marR="0" indent="0">
                        <a:lnSpc>
                          <a:spcPct val="107000"/>
                        </a:lnSpc>
                        <a:spcBef>
                          <a:spcPts val="0"/>
                        </a:spcBef>
                        <a:spcAft>
                          <a:spcPts val="0"/>
                        </a:spcAft>
                      </a:pPr>
                      <a:r>
                        <a:rPr lang="en-US" sz="1600" b="1" dirty="0">
                          <a:solidFill>
                            <a:schemeClr val="tx1">
                              <a:lumMod val="75000"/>
                              <a:lumOff val="25000"/>
                            </a:schemeClr>
                          </a:solidFill>
                          <a:effectLst/>
                          <a:latin typeface="Calibri" panose="020F0502020204030204" pitchFamily="34" charset="0"/>
                        </a:rPr>
                        <a:t>Improved Water Resource Management</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IX</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Investments to expand irrigation in the developing world</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92362420"/>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IX+WUE</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Irrigation expansion plus increased water use efficiency</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20421044"/>
                  </a:ext>
                </a:extLst>
              </a:tr>
              <a:tr h="283625">
                <a:tc vMerge="1">
                  <a:txBody>
                    <a:bodyPr/>
                    <a:lstStyle/>
                    <a:p>
                      <a:endParaRPr lang="en-US"/>
                    </a:p>
                  </a:txBody>
                  <a:tcP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ISW</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Investments to increase soil water holding capacity</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03087615"/>
                  </a:ext>
                </a:extLst>
              </a:tr>
              <a:tr h="496290">
                <a:tc>
                  <a:txBody>
                    <a:bodyPr/>
                    <a:lstStyle/>
                    <a:p>
                      <a:pPr marL="0" marR="0" indent="0">
                        <a:lnSpc>
                          <a:spcPct val="107000"/>
                        </a:lnSpc>
                        <a:spcBef>
                          <a:spcPts val="0"/>
                        </a:spcBef>
                        <a:spcAft>
                          <a:spcPts val="0"/>
                        </a:spcAft>
                      </a:pPr>
                      <a:r>
                        <a:rPr lang="en-US" sz="1600" b="1" dirty="0">
                          <a:solidFill>
                            <a:schemeClr val="tx1">
                              <a:lumMod val="75000"/>
                              <a:lumOff val="25000"/>
                            </a:schemeClr>
                          </a:solidFill>
                          <a:effectLst/>
                          <a:latin typeface="Calibri" panose="020F0502020204030204" pitchFamily="34" charset="0"/>
                        </a:rPr>
                        <a:t>Improved Infrastructure </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RMM</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Infrastructure improvements to improve market efficiency through the reduction of</a:t>
                      </a:r>
                      <a:r>
                        <a:rPr lang="en-US" sz="1400" baseline="0" dirty="0">
                          <a:solidFill>
                            <a:schemeClr val="tx1">
                              <a:lumMod val="75000"/>
                              <a:lumOff val="25000"/>
                            </a:schemeClr>
                          </a:solidFill>
                          <a:effectLst/>
                          <a:latin typeface="Calibri" panose="020F0502020204030204" pitchFamily="34" charset="0"/>
                        </a:rPr>
                        <a:t> </a:t>
                      </a:r>
                      <a:r>
                        <a:rPr lang="en-US" sz="1400" dirty="0">
                          <a:solidFill>
                            <a:schemeClr val="tx1">
                              <a:lumMod val="75000"/>
                              <a:lumOff val="25000"/>
                            </a:schemeClr>
                          </a:solidFill>
                          <a:effectLst/>
                          <a:latin typeface="Calibri" panose="020F0502020204030204" pitchFamily="34" charset="0"/>
                        </a:rPr>
                        <a:t>transportation costs and marketing margins</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6808976"/>
                  </a:ext>
                </a:extLst>
              </a:tr>
              <a:tr h="567248">
                <a:tc>
                  <a:txBody>
                    <a:bodyPr/>
                    <a:lstStyle/>
                    <a:p>
                      <a:pPr marL="0" marR="0" indent="0">
                        <a:lnSpc>
                          <a:spcPct val="107000"/>
                        </a:lnSpc>
                        <a:spcBef>
                          <a:spcPts val="0"/>
                        </a:spcBef>
                        <a:spcAft>
                          <a:spcPts val="0"/>
                        </a:spcAft>
                      </a:pPr>
                      <a:r>
                        <a:rPr lang="en-US" sz="1600" b="1" dirty="0">
                          <a:solidFill>
                            <a:schemeClr val="tx1">
                              <a:lumMod val="75000"/>
                              <a:lumOff val="25000"/>
                            </a:schemeClr>
                          </a:solidFill>
                          <a:effectLst/>
                          <a:latin typeface="Calibri" panose="020F0502020204030204" pitchFamily="34" charset="0"/>
                        </a:rPr>
                        <a:t>Comprehensive Investment</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lumMod val="75000"/>
                              <a:lumOff val="25000"/>
                            </a:schemeClr>
                          </a:solidFill>
                          <a:effectLst/>
                          <a:latin typeface="Calibri" panose="020F0502020204030204" pitchFamily="34" charset="0"/>
                        </a:rPr>
                        <a:t>COMP</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9538" marR="0" indent="-109538">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This comprehensive scenario is a combination of 4 scenarios: </a:t>
                      </a:r>
                    </a:p>
                    <a:p>
                      <a:pPr marL="109538" marR="0" indent="0">
                        <a:lnSpc>
                          <a:spcPct val="107000"/>
                        </a:lnSpc>
                        <a:spcBef>
                          <a:spcPts val="0"/>
                        </a:spcBef>
                        <a:spcAft>
                          <a:spcPts val="0"/>
                        </a:spcAft>
                      </a:pPr>
                      <a:r>
                        <a:rPr lang="en-US" sz="1400" dirty="0">
                          <a:solidFill>
                            <a:schemeClr val="tx1">
                              <a:lumMod val="75000"/>
                              <a:lumOff val="25000"/>
                            </a:schemeClr>
                          </a:solidFill>
                          <a:effectLst/>
                          <a:latin typeface="Calibri" panose="020F0502020204030204" pitchFamily="34" charset="0"/>
                        </a:rPr>
                        <a:t>HIGH+RE; IX+WUE; ISW; and RMM</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95785791"/>
                  </a:ext>
                </a:extLst>
              </a:tr>
            </a:tbl>
          </a:graphicData>
        </a:graphic>
      </p:graphicFrame>
      <p:sp>
        <p:nvSpPr>
          <p:cNvPr id="3" name="TextBox 2"/>
          <p:cNvSpPr txBox="1"/>
          <p:nvPr/>
        </p:nvSpPr>
        <p:spPr>
          <a:xfrm>
            <a:off x="9787807" y="6400426"/>
            <a:ext cx="2014206"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Source</a:t>
            </a:r>
            <a:r>
              <a:rPr lang="en-US" sz="1200" dirty="0">
                <a:latin typeface="Calibri" panose="020F0502020204030204" pitchFamily="34" charset="0"/>
                <a:cs typeface="Calibri" panose="020F0502020204030204" pitchFamily="34" charset="0"/>
              </a:rPr>
              <a:t>: Rosegrant et al. 2017</a:t>
            </a:r>
          </a:p>
        </p:txBody>
      </p:sp>
    </p:spTree>
    <p:extLst>
      <p:ext uri="{BB962C8B-B14F-4D97-AF65-F5344CB8AC3E}">
        <p14:creationId xmlns:p14="http://schemas.microsoft.com/office/powerpoint/2010/main" val="3533737574"/>
      </p:ext>
    </p:extLst>
  </p:cSld>
  <p:clrMapOvr>
    <a:masterClrMapping/>
  </p:clrMapOvr>
</p:sld>
</file>

<file path=ppt/theme/theme1.xml><?xml version="1.0" encoding="utf-8"?>
<a:theme xmlns:a="http://schemas.openxmlformats.org/drawingml/2006/main" name="testTheme1">
  <a:themeElements>
    <a:clrScheme name="Sample">
      <a:dk1>
        <a:sysClr val="windowText" lastClr="000000"/>
      </a:dk1>
      <a:lt1>
        <a:sysClr val="window" lastClr="FFFFFF"/>
      </a:lt1>
      <a:dk2>
        <a:srgbClr val="455F51"/>
      </a:dk2>
      <a:lt2>
        <a:srgbClr val="E3DED1"/>
      </a:lt2>
      <a:accent1>
        <a:srgbClr val="89A527"/>
      </a:accent1>
      <a:accent2>
        <a:srgbClr val="F6B221"/>
      </a:accent2>
      <a:accent3>
        <a:srgbClr val="BF631A"/>
      </a:accent3>
      <a:accent4>
        <a:srgbClr val="435464"/>
      </a:accent4>
      <a:accent5>
        <a:srgbClr val="44273A"/>
      </a:accent5>
      <a:accent6>
        <a:srgbClr val="BADB7D"/>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Theme1" id="{64F84E05-0423-4648-A349-D229C09BA89A}" vid="{40AC61A8-85F8-42FE-BBEE-664DE0BE3AF1}"/>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8FFA75-D65D-46A2-BCC2-C745A3D77769}" vid="{02201848-A7DD-4C24-8BE6-0DB60D0501F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8FFA75-D65D-46A2-BCC2-C745A3D77769}" vid="{02201848-A7DD-4C24-8BE6-0DB60D0501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9355</TotalTime>
  <Words>1364</Words>
  <Application>Microsoft Macintosh PowerPoint</Application>
  <PresentationFormat>Widescreen</PresentationFormat>
  <Paragraphs>306</Paragraphs>
  <Slides>14</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Times New Roman</vt:lpstr>
      <vt:lpstr>testTheme1</vt:lpstr>
      <vt:lpstr>4_Office Theme</vt:lpstr>
      <vt:lpstr>3_Office Theme</vt:lpstr>
      <vt:lpstr>Tradeoffs in achieving food and nutrition security at global and regional scales </vt:lpstr>
      <vt:lpstr>Modeling alternative futures for agriculture: biophysical and socioeconomic drivers and effects</vt:lpstr>
      <vt:lpstr>Partners in Global Foresight modeling</vt:lpstr>
      <vt:lpstr>PowerPoint Presentation</vt:lpstr>
      <vt:lpstr>PowerPoint Presentation</vt:lpstr>
      <vt:lpstr>Changing patterns of demand</vt:lpstr>
      <vt:lpstr>Estimating climate change impacts in 2050 The example of maize yields using HadGEM (RCP8.5), DSSAT, and IMPACT (SSP2)</vt:lpstr>
      <vt:lpstr>Average of 5 global economic models for coarse grains, rice, wheat, oilseeds &amp; sugar</vt:lpstr>
      <vt:lpstr>Reference and alternative scenarios</vt:lpstr>
      <vt:lpstr>Tradeoffs and synergies under alternative scenarios (percentage change relative to baseline in 2030 and 2050)</vt:lpstr>
      <vt:lpstr>Hunger in 2030 by climate and investment scenario</vt:lpstr>
      <vt:lpstr>PowerPoint Presentation</vt:lpstr>
      <vt:lpstr>Key findings</vt:lpstr>
      <vt:lpstr>PowerPoint Presentation</vt:lpstr>
    </vt:vector>
  </TitlesOfParts>
  <Company>IFPRI</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ISPC</dc:title>
  <dc:creator>Wiebe, Keith (IFPRI)</dc:creator>
  <cp:lastModifiedBy>Popham, David (IFPRI)</cp:lastModifiedBy>
  <cp:revision>691</cp:revision>
  <cp:lastPrinted>2017-09-11T20:01:13Z</cp:lastPrinted>
  <dcterms:created xsi:type="dcterms:W3CDTF">2015-09-04T16:29:57Z</dcterms:created>
  <dcterms:modified xsi:type="dcterms:W3CDTF">2017-10-16T19:59:16Z</dcterms:modified>
</cp:coreProperties>
</file>