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887" r:id="rId2"/>
  </p:sldMasterIdLst>
  <p:sldIdLst>
    <p:sldId id="256" r:id="rId3"/>
    <p:sldId id="257" r:id="rId4"/>
    <p:sldId id="258" r:id="rId5"/>
    <p:sldId id="265" r:id="rId6"/>
    <p:sldId id="267" r:id="rId7"/>
    <p:sldId id="268" r:id="rId8"/>
    <p:sldId id="269" r:id="rId9"/>
    <p:sldId id="272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18023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823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3712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6420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408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6854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727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671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624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6555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802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4840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73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9935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0982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57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3422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625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85318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55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511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19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097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21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1749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56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789758F-2CFD-41B4-992F-37C623CE381B}" type="datetimeFigureOut">
              <a:rPr lang="en-IN" smtClean="0"/>
              <a:t>08-08-2020</a:t>
            </a:fld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586BF722-7076-4BE5-8EC6-F4CCEAE178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02927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Water Game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94" y="5476440"/>
            <a:ext cx="696558" cy="1221170"/>
          </a:xfrm>
          <a:prstGeom prst="rect">
            <a:avLst/>
          </a:prstGeom>
        </p:spPr>
      </p:pic>
      <p:pic>
        <p:nvPicPr>
          <p:cNvPr id="5" name="Picture 2" descr="FES_Logo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2673" y="5393778"/>
            <a:ext cx="1839803" cy="11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Arizona State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7242" y="5836437"/>
            <a:ext cx="3269193" cy="5153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LE Logo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490" y="5643921"/>
            <a:ext cx="2215514" cy="88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0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Context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800" dirty="0" smtClean="0"/>
              <a:t>Over-exploitation of water has resulted in water stress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Top-down regulations have limited impacts in influencing behaviour and water use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Managing groundwater is particularly challenging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Though a shared resource, groundwater is often perceived as a ‘private’ resource</a:t>
            </a:r>
          </a:p>
          <a:p>
            <a:pPr lvl="1">
              <a:lnSpc>
                <a:spcPct val="150000"/>
              </a:lnSpc>
            </a:pPr>
            <a:r>
              <a:rPr lang="en-IN" sz="1800" dirty="0" smtClean="0"/>
              <a:t>Mobile nature ‘invisible’ to human eyes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Effective coordination at the local level can help in a more equitable and sustainable water use</a:t>
            </a:r>
          </a:p>
        </p:txBody>
      </p:sp>
    </p:spTree>
    <p:extLst>
      <p:ext uri="{BB962C8B-B14F-4D97-AF65-F5344CB8AC3E}">
        <p14:creationId xmlns:p14="http://schemas.microsoft.com/office/powerpoint/2010/main" val="37703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72689" y="2527854"/>
            <a:ext cx="1447800" cy="7454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NGO Facilitation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*Process 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98652" y="2499416"/>
            <a:ext cx="2078460" cy="7454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Community Groundwater Budgets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*Rules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18113" y="2488927"/>
            <a:ext cx="1599128" cy="7454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Groundwater Use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* Behavior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36219" y="2488928"/>
            <a:ext cx="1961689" cy="7843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Groundwater Level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*Environment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14904" y="5306948"/>
            <a:ext cx="1639093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Crop Prices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872332" y="5306948"/>
            <a:ext cx="1447800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State Policy on Energy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193343" y="4769126"/>
            <a:ext cx="1447800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State Regulations on Wells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14904" y="4216209"/>
            <a:ext cx="1639093" cy="819979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Other Factors Affecting Collective Action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396075" y="4419603"/>
            <a:ext cx="1758043" cy="745435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Experimental Games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745635" y="1176505"/>
            <a:ext cx="1654628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Watershed Management Programs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933662" y="1159571"/>
            <a:ext cx="1447800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Water Harvesting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041833" y="1159571"/>
            <a:ext cx="1603918" cy="737153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Groundwater Recharge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933662" y="185904"/>
            <a:ext cx="1447800" cy="745435"/>
          </a:xfrm>
          <a:prstGeom prst="roundRect">
            <a:avLst/>
          </a:prstGeom>
          <a:solidFill>
            <a:schemeClr val="bg2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Rainfall</a:t>
            </a:r>
          </a:p>
        </p:txBody>
      </p:sp>
      <p:cxnSp>
        <p:nvCxnSpPr>
          <p:cNvPr id="26" name="Shape 25"/>
          <p:cNvCxnSpPr/>
          <p:nvPr/>
        </p:nvCxnSpPr>
        <p:spPr>
          <a:xfrm rot="5400000" flipH="1" flipV="1">
            <a:off x="2281797" y="1064016"/>
            <a:ext cx="978631" cy="1949046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400263" y="1532289"/>
            <a:ext cx="533399" cy="16934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7381462" y="1528148"/>
            <a:ext cx="660371" cy="4141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hape 54"/>
          <p:cNvCxnSpPr/>
          <p:nvPr/>
        </p:nvCxnSpPr>
        <p:spPr>
          <a:xfrm>
            <a:off x="9645751" y="1528148"/>
            <a:ext cx="697817" cy="960780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rot="10800000">
            <a:off x="8163423" y="3234362"/>
            <a:ext cx="1590178" cy="1534764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hape 65"/>
          <p:cNvCxnSpPr>
            <a:stCxn id="16" idx="0"/>
          </p:cNvCxnSpPr>
          <p:nvPr/>
        </p:nvCxnSpPr>
        <p:spPr>
          <a:xfrm rot="5400000" flipH="1" flipV="1">
            <a:off x="6707139" y="4123457"/>
            <a:ext cx="2072584" cy="294398"/>
          </a:xfrm>
          <a:prstGeom prst="curvedConnector3">
            <a:avLst>
              <a:gd name="adj1" fmla="val 1405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hape 72"/>
          <p:cNvCxnSpPr/>
          <p:nvPr/>
        </p:nvCxnSpPr>
        <p:spPr>
          <a:xfrm flipV="1">
            <a:off x="5353997" y="3234362"/>
            <a:ext cx="2248640" cy="2445304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Shape 85"/>
          <p:cNvCxnSpPr/>
          <p:nvPr/>
        </p:nvCxnSpPr>
        <p:spPr>
          <a:xfrm rot="5400000" flipH="1" flipV="1">
            <a:off x="4501125" y="3363335"/>
            <a:ext cx="981847" cy="723902"/>
          </a:xfrm>
          <a:prstGeom prst="curvedConnector3">
            <a:avLst>
              <a:gd name="adj1" fmla="val 5459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hape 88"/>
          <p:cNvCxnSpPr/>
          <p:nvPr/>
        </p:nvCxnSpPr>
        <p:spPr>
          <a:xfrm flipV="1">
            <a:off x="5353997" y="3244851"/>
            <a:ext cx="651529" cy="2434815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hape 93"/>
          <p:cNvCxnSpPr>
            <a:stCxn id="16" idx="1"/>
          </p:cNvCxnSpPr>
          <p:nvPr/>
        </p:nvCxnSpPr>
        <p:spPr>
          <a:xfrm rot="10800000">
            <a:off x="6293518" y="3239606"/>
            <a:ext cx="578814" cy="2440060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hape 123"/>
          <p:cNvCxnSpPr>
            <a:stCxn id="23" idx="3"/>
          </p:cNvCxnSpPr>
          <p:nvPr/>
        </p:nvCxnSpPr>
        <p:spPr>
          <a:xfrm>
            <a:off x="7381462" y="558622"/>
            <a:ext cx="1285461" cy="613328"/>
          </a:xfrm>
          <a:prstGeom prst="curvedConnector3">
            <a:avLst>
              <a:gd name="adj1" fmla="val 100516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hape 25"/>
          <p:cNvCxnSpPr>
            <a:endCxn id="33" idx="2"/>
          </p:cNvCxnSpPr>
          <p:nvPr/>
        </p:nvCxnSpPr>
        <p:spPr>
          <a:xfrm flipV="1">
            <a:off x="2248593" y="3266016"/>
            <a:ext cx="1511997" cy="1153590"/>
          </a:xfrm>
          <a:prstGeom prst="curved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hape 25"/>
          <p:cNvCxnSpPr>
            <a:stCxn id="19" idx="0"/>
          </p:cNvCxnSpPr>
          <p:nvPr/>
        </p:nvCxnSpPr>
        <p:spPr>
          <a:xfrm rot="16200000" flipV="1">
            <a:off x="1462686" y="3607192"/>
            <a:ext cx="1146314" cy="478508"/>
          </a:xfrm>
          <a:prstGeom prst="curvedConnector3">
            <a:avLst>
              <a:gd name="adj1" fmla="val 2601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876781" y="2520581"/>
            <a:ext cx="1767618" cy="74543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Community Understanding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*</a:t>
            </a:r>
            <a:r>
              <a:rPr lang="en-US" sz="1600" b="1" dirty="0" smtClean="0">
                <a:solidFill>
                  <a:schemeClr val="tx1"/>
                </a:solidFill>
              </a:rPr>
              <a:t>Understanding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0" name="Notched Right Arrow 99"/>
          <p:cNvSpPr/>
          <p:nvPr/>
        </p:nvSpPr>
        <p:spPr>
          <a:xfrm>
            <a:off x="2520344" y="2787514"/>
            <a:ext cx="369834" cy="226115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Notched Right Arrow 101"/>
          <p:cNvSpPr/>
          <p:nvPr/>
        </p:nvSpPr>
        <p:spPr>
          <a:xfrm>
            <a:off x="4634070" y="2780890"/>
            <a:ext cx="369834" cy="226115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Notched Right Arrow 102"/>
          <p:cNvSpPr/>
          <p:nvPr/>
        </p:nvSpPr>
        <p:spPr>
          <a:xfrm>
            <a:off x="7072467" y="2780887"/>
            <a:ext cx="369834" cy="226115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Notched Right Arrow 103"/>
          <p:cNvSpPr/>
          <p:nvPr/>
        </p:nvSpPr>
        <p:spPr>
          <a:xfrm>
            <a:off x="8994044" y="2767636"/>
            <a:ext cx="369834" cy="226115"/>
          </a:xfrm>
          <a:prstGeom prst="notched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4" name="TextBox 113"/>
          <p:cNvSpPr txBox="1"/>
          <p:nvPr/>
        </p:nvSpPr>
        <p:spPr>
          <a:xfrm>
            <a:off x="715617" y="344555"/>
            <a:ext cx="3419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Theory of Change</a:t>
            </a:r>
            <a:endParaRPr lang="en-IN" sz="2400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1908313" y="6368875"/>
            <a:ext cx="1028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200" dirty="0" smtClean="0"/>
              <a:t>Conceptual model of factors affecting groundwater levels</a:t>
            </a:r>
          </a:p>
          <a:p>
            <a:pPr algn="r"/>
            <a:r>
              <a:rPr lang="en-IN" sz="1200" i="1" dirty="0" smtClean="0"/>
              <a:t>(Adapted from ‘Playing games to save water: Collective action games for groundwater management in Andhra Pradesh, India. Ruth </a:t>
            </a:r>
            <a:r>
              <a:rPr lang="en-IN" sz="1200" i="1" dirty="0" err="1" smtClean="0"/>
              <a:t>Meinzen</a:t>
            </a:r>
            <a:r>
              <a:rPr lang="en-IN" sz="1200" i="1" dirty="0" smtClean="0"/>
              <a:t>-Dick, et.al. 2018)</a:t>
            </a:r>
            <a:endParaRPr lang="en-IN" sz="1200" i="1" dirty="0"/>
          </a:p>
        </p:txBody>
      </p:sp>
    </p:spTree>
    <p:extLst>
      <p:ext uri="{BB962C8B-B14F-4D97-AF65-F5344CB8AC3E}">
        <p14:creationId xmlns:p14="http://schemas.microsoft.com/office/powerpoint/2010/main" val="119716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6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Design of the Game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233413"/>
            <a:ext cx="7829550" cy="351500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Played with group of </a:t>
            </a:r>
            <a:r>
              <a:rPr lang="en-US" sz="1800" b="1" dirty="0" smtClean="0"/>
              <a:t>5 Participants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Separate group for men and men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Optional: Players can be rotated</a:t>
            </a:r>
          </a:p>
          <a:p>
            <a:pPr>
              <a:lnSpc>
                <a:spcPct val="150000"/>
              </a:lnSpc>
            </a:pPr>
            <a:r>
              <a:rPr lang="en-IN" sz="1800" b="1" dirty="0" smtClean="0"/>
              <a:t>Common water source (well / </a:t>
            </a:r>
            <a:r>
              <a:rPr lang="en-IN" sz="1800" b="1" dirty="0" err="1" smtClean="0"/>
              <a:t>borewell</a:t>
            </a:r>
            <a:r>
              <a:rPr lang="en-IN" sz="1800" b="1" dirty="0" smtClean="0"/>
              <a:t>)</a:t>
            </a:r>
            <a:r>
              <a:rPr lang="en-IN" sz="1800" dirty="0" smtClean="0"/>
              <a:t> with 50 units of water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Players need to select between </a:t>
            </a:r>
            <a:r>
              <a:rPr lang="en-IN" sz="1800" b="1" dirty="0" smtClean="0"/>
              <a:t>two types of Crops</a:t>
            </a:r>
          </a:p>
          <a:p>
            <a:pPr lvl="1">
              <a:lnSpc>
                <a:spcPct val="150000"/>
              </a:lnSpc>
            </a:pPr>
            <a:r>
              <a:rPr lang="en-IN" sz="1800" b="1" dirty="0" smtClean="0"/>
              <a:t>Crop A:</a:t>
            </a:r>
            <a:r>
              <a:rPr lang="en-IN" sz="1800" dirty="0" smtClean="0"/>
              <a:t> Uses less water and fetches lower price in market</a:t>
            </a:r>
          </a:p>
          <a:p>
            <a:pPr lvl="1">
              <a:lnSpc>
                <a:spcPct val="150000"/>
              </a:lnSpc>
            </a:pPr>
            <a:r>
              <a:rPr lang="en-IN" sz="1800" b="1" dirty="0" smtClean="0"/>
              <a:t>Crop B:</a:t>
            </a:r>
            <a:r>
              <a:rPr lang="en-IN" sz="1800" dirty="0" smtClean="0"/>
              <a:t> Water intensive and fetches higher price in market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Based on the crop choices the water falls. In addition 2 units of water is deducted every year to take into account household use on drinking, cooking and other uses. 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Every year there is also some water recharge</a:t>
            </a:r>
          </a:p>
          <a:p>
            <a:pPr lvl="1">
              <a:lnSpc>
                <a:spcPct val="150000"/>
              </a:lnSpc>
            </a:pPr>
            <a:endParaRPr lang="en-IN" sz="1800" dirty="0" smtClean="0"/>
          </a:p>
        </p:txBody>
      </p:sp>
      <p:pic>
        <p:nvPicPr>
          <p:cNvPr id="6" name="Picture 2" descr="D:\Users\RMEINZEN-DICK\Documents\My Dropbox\IFPRI-FES Groundwater Project (1)\0_Images\Flexiposter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96350" y="2231671"/>
            <a:ext cx="2886075" cy="444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sers\RMEINZEN-DICK\Documents\My Dropbox\IFPRI-FES Groundwater Project (1)\0_Images\Flexiposter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7300" y="804328"/>
            <a:ext cx="2886075" cy="13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1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67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Design of the Game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1063"/>
            <a:ext cx="5933661" cy="3515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N" sz="1800" b="1" dirty="0" smtClean="0"/>
              <a:t>Three zones </a:t>
            </a:r>
            <a:r>
              <a:rPr lang="en-IN" sz="1800" dirty="0" smtClean="0"/>
              <a:t>– </a:t>
            </a:r>
          </a:p>
          <a:p>
            <a:pPr lvl="1">
              <a:lnSpc>
                <a:spcPct val="100000"/>
              </a:lnSpc>
            </a:pPr>
            <a:r>
              <a:rPr lang="en-IN" sz="1800" dirty="0" smtClean="0"/>
              <a:t>Blue (sufficient water for irrigation), </a:t>
            </a:r>
          </a:p>
          <a:p>
            <a:pPr lvl="1">
              <a:lnSpc>
                <a:spcPct val="100000"/>
              </a:lnSpc>
            </a:pPr>
            <a:r>
              <a:rPr lang="en-IN" sz="1800" dirty="0" smtClean="0"/>
              <a:t>Yellow (low water level and groundwater is contaminated, so the participants have to pay Rs.200 to get water from outside for household uses) and </a:t>
            </a:r>
          </a:p>
          <a:p>
            <a:pPr lvl="1">
              <a:lnSpc>
                <a:spcPct val="100000"/>
              </a:lnSpc>
            </a:pPr>
            <a:r>
              <a:rPr lang="en-IN" sz="1800" dirty="0" smtClean="0"/>
              <a:t>Red (water is too low and its not possible to extract water and the game ends)</a:t>
            </a:r>
          </a:p>
          <a:p>
            <a:pPr>
              <a:lnSpc>
                <a:spcPct val="100000"/>
              </a:lnSpc>
            </a:pPr>
            <a:r>
              <a:rPr lang="en-IN" sz="1800" b="1" dirty="0" smtClean="0"/>
              <a:t>Two rounds:</a:t>
            </a:r>
          </a:p>
          <a:p>
            <a:pPr lvl="1">
              <a:lnSpc>
                <a:spcPct val="100000"/>
              </a:lnSpc>
            </a:pPr>
            <a:r>
              <a:rPr lang="en-IN" sz="1800" b="1" dirty="0" smtClean="0"/>
              <a:t>Game 1: </a:t>
            </a:r>
            <a:r>
              <a:rPr lang="en-IN" sz="1800" dirty="0" smtClean="0"/>
              <a:t>without communication (10 rounds or till the groundwater reaches the red zone; constant recharge of 7 units of water)</a:t>
            </a:r>
          </a:p>
          <a:p>
            <a:pPr lvl="1">
              <a:lnSpc>
                <a:spcPct val="100000"/>
              </a:lnSpc>
            </a:pPr>
            <a:r>
              <a:rPr lang="en-IN" sz="1800" b="1" dirty="0" smtClean="0"/>
              <a:t>Game 2: </a:t>
            </a:r>
            <a:r>
              <a:rPr lang="en-IN" sz="1800" dirty="0" smtClean="0"/>
              <a:t>with communication (1</a:t>
            </a:r>
            <a:r>
              <a:rPr lang="en-IN" sz="1800" baseline="30000" dirty="0" smtClean="0"/>
              <a:t>st</a:t>
            </a:r>
            <a:r>
              <a:rPr lang="en-IN" sz="1800" dirty="0" smtClean="0"/>
              <a:t> three rounds with 7 units of recharge, 4</a:t>
            </a:r>
            <a:r>
              <a:rPr lang="en-IN" sz="1800" baseline="30000" dirty="0" smtClean="0"/>
              <a:t>th</a:t>
            </a:r>
            <a:r>
              <a:rPr lang="en-IN" sz="1800" dirty="0" smtClean="0"/>
              <a:t> round onwards use a dice to determine recharge)</a:t>
            </a:r>
            <a:endParaRPr lang="en-IN" sz="18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1668" y="1652513"/>
            <a:ext cx="3452132" cy="41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4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Community Debriefing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24061" cy="4351338"/>
          </a:xfrm>
        </p:spPr>
        <p:txBody>
          <a:bodyPr>
            <a:normAutofit/>
          </a:bodyPr>
          <a:lstStyle/>
          <a:p>
            <a:r>
              <a:rPr lang="en-IN" sz="1800" dirty="0" smtClean="0"/>
              <a:t>Mix group including women &amp; men from different social and economic backgrounds</a:t>
            </a:r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r>
              <a:rPr lang="en-IN" sz="1800" dirty="0" smtClean="0"/>
              <a:t>Triggering discussion around:</a:t>
            </a:r>
          </a:p>
          <a:p>
            <a:r>
              <a:rPr lang="en-IN" sz="1800" dirty="0" smtClean="0"/>
              <a:t>Interconnectedness between cropping patterns and groundwater use</a:t>
            </a:r>
          </a:p>
          <a:p>
            <a:r>
              <a:rPr lang="en-IN" sz="1800" dirty="0" smtClean="0"/>
              <a:t>How the game was played, what we learned and what we might do as a village?</a:t>
            </a:r>
          </a:p>
          <a:p>
            <a:pPr marL="0" indent="0">
              <a:buNone/>
            </a:pPr>
            <a:endParaRPr lang="en-IN" sz="1800" dirty="0" smtClean="0"/>
          </a:p>
          <a:p>
            <a:pPr marL="0" indent="0">
              <a:buNone/>
            </a:pPr>
            <a:r>
              <a:rPr lang="en-IN" sz="1800" dirty="0" smtClean="0"/>
              <a:t>Two ways:</a:t>
            </a:r>
          </a:p>
          <a:p>
            <a:r>
              <a:rPr lang="en-IN" sz="1800" dirty="0" smtClean="0"/>
              <a:t>Trend line exercise and game discussion</a:t>
            </a:r>
          </a:p>
          <a:p>
            <a:r>
              <a:rPr lang="en-IN" sz="1800" dirty="0" smtClean="0"/>
              <a:t>Game discussion and crop water budget</a:t>
            </a:r>
            <a:endParaRPr lang="en-IN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819" y="1825625"/>
            <a:ext cx="5649660" cy="42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56" y="100082"/>
            <a:ext cx="10515600" cy="7613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800" b="1" dirty="0" smtClean="0"/>
              <a:t>Preparing for the Game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07" y="1942054"/>
            <a:ext cx="5184612" cy="438948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Groundwater </a:t>
            </a:r>
            <a:r>
              <a:rPr lang="en-US" sz="1800" dirty="0"/>
              <a:t>Game Flexi (Ex: 5 feet x 4 feet)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Rope </a:t>
            </a:r>
            <a:r>
              <a:rPr lang="en-US" sz="1800" dirty="0"/>
              <a:t>and strong tape to hang flexi up in the village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Groundwater </a:t>
            </a:r>
            <a:r>
              <a:rPr lang="en-US" sz="1800" dirty="0"/>
              <a:t>Marker/ Flexi Strip for moving water level on flexi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Good </a:t>
            </a:r>
            <a:r>
              <a:rPr lang="en-US" sz="1800" dirty="0"/>
              <a:t>double-sided sticky tape that will re-stick when water marker is moved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Crop </a:t>
            </a:r>
            <a:r>
              <a:rPr lang="en-US" sz="1800" dirty="0"/>
              <a:t>Images: 3-4 options of local crops that use less water. 6 copies of each crop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Crop </a:t>
            </a:r>
            <a:r>
              <a:rPr lang="en-US" sz="1800" dirty="0"/>
              <a:t>Images: 3-4 options of local water intensive crops. 6 copies of each crop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2 </a:t>
            </a:r>
            <a:r>
              <a:rPr lang="en-US" sz="1800" dirty="0"/>
              <a:t>dice with the side with 6 dots covered, in the game, this represents 0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414654" y="1902298"/>
            <a:ext cx="5458691" cy="4553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5 Envelopes - one for each player to make their crop choice and receive money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200 Currency Notes or tokens representing money (this includes extras)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Blank Groundwater Record - enough spaces for up to 25 years total, or 12 years each game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IN" sz="1800" dirty="0" smtClean="0"/>
              <a:t>Blank Groundwater Graphs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Crop Choice Records - 1 per game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Writing Pad for Crop Choice Record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Ink pen for Crop Choice Record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1800" dirty="0" smtClean="0"/>
              <a:t>Assorted Colored Markers for Groundwater Record and Groundwater Graph - the best colors to use are: black, brown, red, blue, purple. (Orange and yellow are often hard to see)</a:t>
            </a:r>
            <a:endParaRPr lang="en-IN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62007" y="1316182"/>
            <a:ext cx="618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Groundwater Game Checklist: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3653122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Organizing the Game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638423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1800" dirty="0" smtClean="0"/>
              <a:t>Understanding the local context (gender &amp; power dynamics; cropping pattern; biophysical conditions – geology, soil type, forest cover, rainfall patterns)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Mobilizing the community and selection of participants (representation from different sections – caste/religion/age, village leaders / decision makers, </a:t>
            </a:r>
            <a:r>
              <a:rPr lang="en-IN" sz="1800" dirty="0" err="1" smtClean="0"/>
              <a:t>borewell</a:t>
            </a:r>
            <a:r>
              <a:rPr lang="en-IN" sz="1800" dirty="0" smtClean="0"/>
              <a:t> owners and users)</a:t>
            </a:r>
          </a:p>
          <a:p>
            <a:pPr>
              <a:lnSpc>
                <a:spcPct val="150000"/>
              </a:lnSpc>
            </a:pPr>
            <a:r>
              <a:rPr lang="en-IN" sz="1800" dirty="0" smtClean="0"/>
              <a:t>Selection of game site, timing and other logistics (common sites where everyone can participate - under a large shade tree, school room / community hall etc., select good time and date for game &amp; debrief)</a:t>
            </a:r>
          </a:p>
          <a:p>
            <a:pPr>
              <a:lnSpc>
                <a:spcPct val="150000"/>
              </a:lnSpc>
            </a:pPr>
            <a:endParaRPr lang="en-IN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2222" y="2298279"/>
            <a:ext cx="4541372" cy="340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302971" y="568743"/>
            <a:ext cx="3254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sz="32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Let’s Play !</a:t>
            </a:r>
            <a:endParaRPr lang="en-IN" sz="32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3" y="830353"/>
            <a:ext cx="6241794" cy="5706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438" y="1956018"/>
            <a:ext cx="5185883" cy="345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153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1354</TotalTime>
  <Words>738</Words>
  <Application>Microsoft Office PowerPoint</Application>
  <PresentationFormat>Widescreen</PresentationFormat>
  <Paragraphs>80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Cambria</vt:lpstr>
      <vt:lpstr>Century Gothic</vt:lpstr>
      <vt:lpstr>Wingdings 2</vt:lpstr>
      <vt:lpstr>Office Theme</vt:lpstr>
      <vt:lpstr>Quotable</vt:lpstr>
      <vt:lpstr>Water Game</vt:lpstr>
      <vt:lpstr>Context</vt:lpstr>
      <vt:lpstr>PowerPoint Presentation</vt:lpstr>
      <vt:lpstr>Design of the Game</vt:lpstr>
      <vt:lpstr>Design of the Game</vt:lpstr>
      <vt:lpstr>Community Debriefing</vt:lpstr>
      <vt:lpstr>Preparing for the Game</vt:lpstr>
      <vt:lpstr>Organizing the Game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Game</dc:title>
  <dc:creator>pratiti</dc:creator>
  <cp:lastModifiedBy>pratiti</cp:lastModifiedBy>
  <cp:revision>37</cp:revision>
  <dcterms:created xsi:type="dcterms:W3CDTF">2020-08-07T10:43:45Z</dcterms:created>
  <dcterms:modified xsi:type="dcterms:W3CDTF">2020-08-08T09:22:05Z</dcterms:modified>
</cp:coreProperties>
</file>